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Lst>
  <p:notesMasterIdLst>
    <p:notesMasterId r:id="rId23"/>
  </p:notesMasterIdLst>
  <p:sldIdLst>
    <p:sldId id="2147483337" r:id="rId3"/>
    <p:sldId id="2147483231" r:id="rId4"/>
    <p:sldId id="264" r:id="rId5"/>
    <p:sldId id="265" r:id="rId6"/>
    <p:sldId id="266" r:id="rId7"/>
    <p:sldId id="261" r:id="rId8"/>
    <p:sldId id="269" r:id="rId9"/>
    <p:sldId id="321" r:id="rId10"/>
    <p:sldId id="2147483331" r:id="rId11"/>
    <p:sldId id="2147483332" r:id="rId12"/>
    <p:sldId id="326" r:id="rId13"/>
    <p:sldId id="325" r:id="rId14"/>
    <p:sldId id="2147483338" r:id="rId15"/>
    <p:sldId id="2147483343" r:id="rId16"/>
    <p:sldId id="2147483344" r:id="rId17"/>
    <p:sldId id="2147483345" r:id="rId18"/>
    <p:sldId id="263" r:id="rId19"/>
    <p:sldId id="322" r:id="rId20"/>
    <p:sldId id="323" r:id="rId21"/>
    <p:sldId id="324" r:id="rId22"/>
  </p:sldIdLst>
  <p:sldSz cx="12192000" cy="6858000"/>
  <p:notesSz cx="6797675" cy="9926638"/>
  <p:embeddedFontLst>
    <p:embeddedFont>
      <p:font typeface="Roboto Condensed" panose="020B0604020202020204" charset="0"/>
      <p:regular r:id="rId24"/>
      <p:bold r:id="rId25"/>
      <p:italic r:id="rId26"/>
      <p:boldItalic r:id="rId27"/>
    </p:embeddedFont>
    <p:embeddedFont>
      <p:font typeface="Roboto" panose="020B0604020202020204" charset="0"/>
      <p:regular r:id="rId28"/>
      <p:bold r:id="rId29"/>
      <p:italic r:id="rId30"/>
      <p:boldItalic r:id="rId31"/>
    </p:embeddedFont>
    <p:embeddedFont>
      <p:font typeface="Roboto Light" panose="020B0604020202020204" charset="0"/>
      <p:regular r:id="rId32"/>
      <p:bold r:id="rId33"/>
      <p:italic r:id="rId34"/>
      <p:boldItalic r:id="rId35"/>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otta Talanti" initials="CT" lastIdx="1" clrIdx="0">
    <p:extLst>
      <p:ext uri="{19B8F6BF-5375-455C-9EA6-DF929625EA0E}">
        <p15:presenceInfo xmlns:p15="http://schemas.microsoft.com/office/powerpoint/2012/main" userId="S-1-5-21-1927966902-535899723-925700815-1264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333F"/>
    <a:srgbClr val="B9C5CD"/>
    <a:srgbClr val="143F59"/>
    <a:srgbClr val="4D4D4D"/>
    <a:srgbClr val="EFF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86"/>
    <p:restoredTop sz="94789"/>
  </p:normalViewPr>
  <p:slideViewPr>
    <p:cSldViewPr snapToGrid="0">
      <p:cViewPr varScale="1">
        <p:scale>
          <a:sx n="105" d="100"/>
          <a:sy n="105" d="100"/>
        </p:scale>
        <p:origin x="7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1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Foglio_di_lavoro_di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3366361805615955E-2"/>
          <c:y val="2.7421201060944467E-2"/>
          <c:w val="0.95326727638876807"/>
          <c:h val="0.91381908237988885"/>
        </c:manualLayout>
      </c:layout>
      <c:pie3DChart>
        <c:varyColors val="1"/>
        <c:ser>
          <c:idx val="0"/>
          <c:order val="0"/>
          <c:tx>
            <c:strRef>
              <c:f>'PER TORTE MONDO'!$B$7:$B$8</c:f>
              <c:strCache>
                <c:ptCount val="2"/>
                <c:pt idx="0">
                  <c:v>IV Q/ 25</c:v>
                </c:pt>
                <c:pt idx="1">
                  <c:v>Quota</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9EEC-4BE1-9076-E3F823C4F969}"/>
              </c:ext>
            </c:extLst>
          </c:dPt>
          <c:dPt>
            <c:idx val="1"/>
            <c:bubble3D val="0"/>
            <c:spPr>
              <a:solidFill>
                <a:srgbClr val="A02B93">
                  <a:lumMod val="40000"/>
                  <a:lumOff val="60000"/>
                </a:srgb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9EEC-4BE1-9076-E3F823C4F96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9EEC-4BE1-9076-E3F823C4F96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EEC-4BE1-9076-E3F823C4F969}"/>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9EEC-4BE1-9076-E3F823C4F969}"/>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9EEC-4BE1-9076-E3F823C4F969}"/>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9EEC-4BE1-9076-E3F823C4F969}"/>
              </c:ext>
            </c:extLst>
          </c:dPt>
          <c:cat>
            <c:strRef>
              <c:f>'PER TORTE MONDO'!$A$9:$A$15</c:f>
              <c:strCache>
                <c:ptCount val="7"/>
                <c:pt idx="0">
                  <c:v>Cardiovascular</c:v>
                </c:pt>
                <c:pt idx="1">
                  <c:v>Respiratory</c:v>
                </c:pt>
                <c:pt idx="2">
                  <c:v>Oncology</c:v>
                </c:pt>
                <c:pt idx="3">
                  <c:v>Diabetes</c:v>
                </c:pt>
                <c:pt idx="4">
                  <c:v>Pain</c:v>
                </c:pt>
                <c:pt idx="5">
                  <c:v>Gastro</c:v>
                </c:pt>
                <c:pt idx="6">
                  <c:v>Others</c:v>
                </c:pt>
              </c:strCache>
            </c:strRef>
          </c:cat>
          <c:val>
            <c:numRef>
              <c:f>'PER TORTE MONDO'!$B$9:$B$15</c:f>
              <c:numCache>
                <c:formatCode>0.0%</c:formatCode>
                <c:ptCount val="7"/>
                <c:pt idx="0">
                  <c:v>0.27283215929118898</c:v>
                </c:pt>
                <c:pt idx="1">
                  <c:v>0.17721968830875501</c:v>
                </c:pt>
                <c:pt idx="2">
                  <c:v>0.155492066558645</c:v>
                </c:pt>
                <c:pt idx="3">
                  <c:v>0.11822526474956301</c:v>
                </c:pt>
                <c:pt idx="4">
                  <c:v>0.108507032786133</c:v>
                </c:pt>
                <c:pt idx="5">
                  <c:v>6.8365313400146704E-2</c:v>
                </c:pt>
                <c:pt idx="6">
                  <c:v>9.9358474905568456E-2</c:v>
                </c:pt>
              </c:numCache>
            </c:numRef>
          </c:val>
          <c:extLst>
            <c:ext xmlns:c16="http://schemas.microsoft.com/office/drawing/2014/chart" uri="{C3380CC4-5D6E-409C-BE32-E72D297353CC}">
              <c16:uniqueId val="{0000000E-9EEC-4BE1-9076-E3F823C4F969}"/>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b="0" i="0">
                <a:latin typeface="Roboto" panose="02000000000000000000" pitchFamily="2" charset="0"/>
              </a:defRPr>
            </a:lvl1pPr>
          </a:lstStyle>
          <a:p>
            <a:endParaRPr lang="it-IT" dirty="0"/>
          </a:p>
        </p:txBody>
      </p:sp>
      <p:sp>
        <p:nvSpPr>
          <p:cNvPr id="3" name="Segnaposto data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b="0" i="0">
                <a:latin typeface="Roboto" panose="02000000000000000000" pitchFamily="2" charset="0"/>
              </a:defRPr>
            </a:lvl1pPr>
          </a:lstStyle>
          <a:p>
            <a:fld id="{96669F7F-278F-7648-A2FB-C986A081383E}" type="datetimeFigureOut">
              <a:rPr lang="it-IT" smtClean="0"/>
              <a:pPr/>
              <a:t>16/06/2026</a:t>
            </a:fld>
            <a:endParaRPr lang="it-IT" dirty="0"/>
          </a:p>
        </p:txBody>
      </p:sp>
      <p:sp>
        <p:nvSpPr>
          <p:cNvPr id="4" name="Segnaposto immagine diapositiva 3"/>
          <p:cNvSpPr>
            <a:spLocks noGrp="1" noRot="1" noChangeAspect="1"/>
          </p:cNvSpPr>
          <p:nvPr>
            <p:ph type="sldImg" idx="2"/>
          </p:nvPr>
        </p:nvSpPr>
        <p:spPr>
          <a:xfrm>
            <a:off x="422275" y="1241425"/>
            <a:ext cx="5954713" cy="3349625"/>
          </a:xfrm>
          <a:prstGeom prst="rect">
            <a:avLst/>
          </a:prstGeom>
          <a:noFill/>
          <a:ln w="12700">
            <a:solidFill>
              <a:prstClr val="black"/>
            </a:solidFill>
          </a:ln>
        </p:spPr>
        <p:txBody>
          <a:bodyPr vert="horz" lIns="95558" tIns="47779" rIns="95558" bIns="47779" rtlCol="0" anchor="ctr"/>
          <a:lstStyle/>
          <a:p>
            <a:endParaRPr lang="it-IT" dirty="0"/>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piè di pagina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b="0" i="0">
                <a:latin typeface="Roboto" panose="02000000000000000000" pitchFamily="2" charset="0"/>
              </a:defRPr>
            </a:lvl1pPr>
          </a:lstStyle>
          <a:p>
            <a:endParaRPr lang="it-IT" dirty="0"/>
          </a:p>
        </p:txBody>
      </p:sp>
      <p:sp>
        <p:nvSpPr>
          <p:cNvPr id="7" name="Segnaposto numero diapositiva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b="0" i="0">
                <a:latin typeface="Roboto" panose="02000000000000000000" pitchFamily="2" charset="0"/>
              </a:defRPr>
            </a:lvl1pPr>
          </a:lstStyle>
          <a:p>
            <a:fld id="{C1349B48-35A4-AA4A-93D4-1F18414A5789}" type="slidenum">
              <a:rPr lang="it-IT" smtClean="0"/>
              <a:pPr/>
              <a:t>‹N›</a:t>
            </a:fld>
            <a:endParaRPr lang="it-IT" dirty="0"/>
          </a:p>
        </p:txBody>
      </p:sp>
    </p:spTree>
    <p:extLst>
      <p:ext uri="{BB962C8B-B14F-4D97-AF65-F5344CB8AC3E}">
        <p14:creationId xmlns:p14="http://schemas.microsoft.com/office/powerpoint/2010/main" val="3591443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Roboto" panose="02000000000000000000" pitchFamily="2" charset="0"/>
        <a:ea typeface="+mn-ea"/>
        <a:cs typeface="+mn-cs"/>
      </a:defRPr>
    </a:lvl1pPr>
    <a:lvl2pPr marL="457200" algn="l" defTabSz="914400" rtl="0" eaLnBrk="1" latinLnBrk="0" hangingPunct="1">
      <a:defRPr sz="1200" b="0" i="0" kern="1200">
        <a:solidFill>
          <a:schemeClr val="tx1"/>
        </a:solidFill>
        <a:latin typeface="Roboto" panose="02000000000000000000" pitchFamily="2" charset="0"/>
        <a:ea typeface="+mn-ea"/>
        <a:cs typeface="+mn-cs"/>
      </a:defRPr>
    </a:lvl2pPr>
    <a:lvl3pPr marL="914400" algn="l" defTabSz="914400" rtl="0" eaLnBrk="1" latinLnBrk="0" hangingPunct="1">
      <a:defRPr sz="1200" b="0" i="0" kern="1200">
        <a:solidFill>
          <a:schemeClr val="tx1"/>
        </a:solidFill>
        <a:latin typeface="Roboto" panose="02000000000000000000" pitchFamily="2" charset="0"/>
        <a:ea typeface="+mn-ea"/>
        <a:cs typeface="+mn-cs"/>
      </a:defRPr>
    </a:lvl3pPr>
    <a:lvl4pPr marL="1371600" algn="l" defTabSz="914400" rtl="0" eaLnBrk="1" latinLnBrk="0" hangingPunct="1">
      <a:defRPr sz="1200" b="0" i="0" kern="1200">
        <a:solidFill>
          <a:schemeClr val="tx1"/>
        </a:solidFill>
        <a:latin typeface="Roboto" panose="02000000000000000000" pitchFamily="2" charset="0"/>
        <a:ea typeface="+mn-ea"/>
        <a:cs typeface="+mn-cs"/>
      </a:defRPr>
    </a:lvl4pPr>
    <a:lvl5pPr marL="1828800" algn="l" defTabSz="914400" rtl="0" eaLnBrk="1" latinLnBrk="0" hangingPunct="1">
      <a:defRPr sz="1200" b="0" i="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349B48-35A4-AA4A-93D4-1F18414A5789}" type="slidenum">
              <a:rPr lang="it-IT" smtClean="0"/>
              <a:pPr/>
              <a:t>1</a:t>
            </a:fld>
            <a:endParaRPr lang="it-IT" dirty="0"/>
          </a:p>
        </p:txBody>
      </p:sp>
    </p:spTree>
    <p:extLst>
      <p:ext uri="{BB962C8B-B14F-4D97-AF65-F5344CB8AC3E}">
        <p14:creationId xmlns:p14="http://schemas.microsoft.com/office/powerpoint/2010/main" val="3127319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7:notes"/>
          <p:cNvSpPr txBox="1">
            <a:spLocks noGrp="1"/>
          </p:cNvSpPr>
          <p:nvPr>
            <p:ph type="body" idx="1"/>
          </p:nvPr>
        </p:nvSpPr>
        <p:spPr>
          <a:xfrm>
            <a:off x="650451" y="4633441"/>
            <a:ext cx="5203601" cy="3790998"/>
          </a:xfrm>
          <a:prstGeom prst="rect">
            <a:avLst/>
          </a:prstGeom>
        </p:spPr>
        <p:txBody>
          <a:bodyPr spcFirstLastPara="1" wrap="square" lIns="88179" tIns="44078" rIns="88179" bIns="44078" anchor="t" anchorCtr="0">
            <a:noAutofit/>
          </a:bodyPr>
          <a:lstStyle/>
          <a:p>
            <a:endParaRPr dirty="0"/>
          </a:p>
        </p:txBody>
      </p:sp>
      <p:sp>
        <p:nvSpPr>
          <p:cNvPr id="322" name="Google Shape;322;p37:notes"/>
          <p:cNvSpPr>
            <a:spLocks noGrp="1" noRot="1" noChangeAspect="1"/>
          </p:cNvSpPr>
          <p:nvPr>
            <p:ph type="sldImg" idx="2"/>
          </p:nvPr>
        </p:nvSpPr>
        <p:spPr>
          <a:xfrm>
            <a:off x="365125" y="1203325"/>
            <a:ext cx="5775325" cy="3249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0:notes"/>
          <p:cNvSpPr txBox="1">
            <a:spLocks noGrp="1"/>
          </p:cNvSpPr>
          <p:nvPr>
            <p:ph type="body" idx="1"/>
          </p:nvPr>
        </p:nvSpPr>
        <p:spPr>
          <a:xfrm>
            <a:off x="650451" y="4633441"/>
            <a:ext cx="5203601" cy="3790998"/>
          </a:xfrm>
          <a:prstGeom prst="rect">
            <a:avLst/>
          </a:prstGeom>
        </p:spPr>
        <p:txBody>
          <a:bodyPr spcFirstLastPara="1" wrap="square" lIns="88179" tIns="44078" rIns="88179" bIns="44078" anchor="t" anchorCtr="0">
            <a:noAutofit/>
          </a:bodyPr>
          <a:lstStyle/>
          <a:p>
            <a:endParaRPr dirty="0"/>
          </a:p>
        </p:txBody>
      </p:sp>
      <p:sp>
        <p:nvSpPr>
          <p:cNvPr id="428" name="Google Shape;428;p10:notes"/>
          <p:cNvSpPr>
            <a:spLocks noGrp="1" noRot="1" noChangeAspect="1"/>
          </p:cNvSpPr>
          <p:nvPr>
            <p:ph type="sldImg" idx="2"/>
          </p:nvPr>
        </p:nvSpPr>
        <p:spPr>
          <a:xfrm>
            <a:off x="365125" y="1203325"/>
            <a:ext cx="5775325" cy="32496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222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defTabSz="850630">
              <a:defRPr/>
            </a:pPr>
            <a:fld id="{C1349B48-35A4-AA4A-93D4-1F18414A5789}" type="slidenum">
              <a:rPr lang="it-IT">
                <a:solidFill>
                  <a:prstClr val="black"/>
                </a:solidFill>
              </a:rPr>
              <a:pPr defTabSz="850630">
                <a:defRPr/>
              </a:pPr>
              <a:t>18</a:t>
            </a:fld>
            <a:endParaRPr lang="it-IT" dirty="0">
              <a:solidFill>
                <a:prstClr val="black"/>
              </a:solidFill>
            </a:endParaRPr>
          </a:p>
        </p:txBody>
      </p:sp>
    </p:spTree>
    <p:extLst>
      <p:ext uri="{BB962C8B-B14F-4D97-AF65-F5344CB8AC3E}">
        <p14:creationId xmlns:p14="http://schemas.microsoft.com/office/powerpoint/2010/main" val="4055896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0BE1CA-2929-AFA0-85B3-0883BE45342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38DDD06-A4D3-94C3-0A7F-F11F255F2D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D11CB10-0905-78D4-77CE-1C467497CA70}"/>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5" name="Segnaposto piè di pagina 4">
            <a:extLst>
              <a:ext uri="{FF2B5EF4-FFF2-40B4-BE49-F238E27FC236}">
                <a16:creationId xmlns:a16="http://schemas.microsoft.com/office/drawing/2014/main" id="{5C8604F5-A207-92CA-58A1-DE917A76CAB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5459C9C1-3366-537A-0406-83DC32054992}"/>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1177195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D304F0-1F33-71C4-89A6-CBC43CA41D3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40C10EC-7A81-DCFF-FA2E-99DD453B53A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78B966-1A36-9CB8-4F9F-AB207ACC78EA}"/>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5" name="Segnaposto piè di pagina 4">
            <a:extLst>
              <a:ext uri="{FF2B5EF4-FFF2-40B4-BE49-F238E27FC236}">
                <a16:creationId xmlns:a16="http://schemas.microsoft.com/office/drawing/2014/main" id="{D0C99EA7-500B-9F6F-FFCB-20A2E8CABE85}"/>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73124E46-099E-8939-F5AE-7E2AE5485E9C}"/>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137765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79FE263-1A26-8384-EA93-7A582F6B62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5496443-804E-9A93-891C-1B2736C45B7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C57C1E-B9B0-7B56-A2CE-79F7FAD6E7C2}"/>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5" name="Segnaposto piè di pagina 4">
            <a:extLst>
              <a:ext uri="{FF2B5EF4-FFF2-40B4-BE49-F238E27FC236}">
                <a16:creationId xmlns:a16="http://schemas.microsoft.com/office/drawing/2014/main" id="{F9000BEC-C322-0104-1321-764BD7CE510B}"/>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F04018C6-AA38-227C-CC69-B95E8CA9BA33}"/>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1473574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titolo" type="title">
  <p:cSld name="Diapositiva titolo">
    <p:spTree>
      <p:nvGrpSpPr>
        <p:cNvPr id="1" name="Shape 15"/>
        <p:cNvGrpSpPr/>
        <p:nvPr/>
      </p:nvGrpSpPr>
      <p:grpSpPr>
        <a:xfrm>
          <a:off x="0" y="0"/>
          <a:ext cx="0" cy="0"/>
          <a:chOff x="0" y="0"/>
          <a:chExt cx="0" cy="0"/>
        </a:xfrm>
      </p:grpSpPr>
      <p:sp>
        <p:nvSpPr>
          <p:cNvPr id="16" name="Google Shape;16;p4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413881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estazione sezione" type="secHead">
  <p:cSld name="Intestazione sezione">
    <p:spTree>
      <p:nvGrpSpPr>
        <p:cNvPr id="1" name="Shape 27"/>
        <p:cNvGrpSpPr/>
        <p:nvPr/>
      </p:nvGrpSpPr>
      <p:grpSpPr>
        <a:xfrm>
          <a:off x="0" y="0"/>
          <a:ext cx="0" cy="0"/>
          <a:chOff x="0" y="0"/>
          <a:chExt cx="0" cy="0"/>
        </a:xfrm>
      </p:grpSpPr>
      <p:sp>
        <p:nvSpPr>
          <p:cNvPr id="28" name="Google Shape;28;p4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2264865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ue contenuti" type="twoObj">
  <p:cSld name="Due contenuti">
    <p:spTree>
      <p:nvGrpSpPr>
        <p:cNvPr id="1" name="Shape 33"/>
        <p:cNvGrpSpPr/>
        <p:nvPr/>
      </p:nvGrpSpPr>
      <p:grpSpPr>
        <a:xfrm>
          <a:off x="0" y="0"/>
          <a:ext cx="0" cy="0"/>
          <a:chOff x="0" y="0"/>
          <a:chExt cx="0" cy="0"/>
        </a:xfrm>
      </p:grpSpPr>
      <p:sp>
        <p:nvSpPr>
          <p:cNvPr id="34" name="Google Shape;34;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3438210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fronto" type="twoTxTwoObj">
  <p:cSld name="Confronto">
    <p:spTree>
      <p:nvGrpSpPr>
        <p:cNvPr id="1" name="Shape 40"/>
        <p:cNvGrpSpPr/>
        <p:nvPr/>
      </p:nvGrpSpPr>
      <p:grpSpPr>
        <a:xfrm>
          <a:off x="0" y="0"/>
          <a:ext cx="0" cy="0"/>
          <a:chOff x="0" y="0"/>
          <a:chExt cx="0" cy="0"/>
        </a:xfrm>
      </p:grpSpPr>
      <p:sp>
        <p:nvSpPr>
          <p:cNvPr id="41" name="Google Shape;41;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830649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olo titolo" type="titleOnly">
  <p:cSld name="Solo titolo">
    <p:spTree>
      <p:nvGrpSpPr>
        <p:cNvPr id="1" name="Shape 49"/>
        <p:cNvGrpSpPr/>
        <p:nvPr/>
      </p:nvGrpSpPr>
      <p:grpSpPr>
        <a:xfrm>
          <a:off x="0" y="0"/>
          <a:ext cx="0" cy="0"/>
          <a:chOff x="0" y="0"/>
          <a:chExt cx="0" cy="0"/>
        </a:xfrm>
      </p:grpSpPr>
      <p:sp>
        <p:nvSpPr>
          <p:cNvPr id="50" name="Google Shape;5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2081757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uota" type="blank">
  <p:cSld name="Vuota">
    <p:spTree>
      <p:nvGrpSpPr>
        <p:cNvPr id="1" name="Shape 54"/>
        <p:cNvGrpSpPr/>
        <p:nvPr/>
      </p:nvGrpSpPr>
      <p:grpSpPr>
        <a:xfrm>
          <a:off x="0" y="0"/>
          <a:ext cx="0" cy="0"/>
          <a:chOff x="0" y="0"/>
          <a:chExt cx="0" cy="0"/>
        </a:xfrm>
      </p:grpSpPr>
      <p:sp>
        <p:nvSpPr>
          <p:cNvPr id="55" name="Google Shape;5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1491767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uto con didascalia" type="objTx">
  <p:cSld name="Contenuto con didascalia">
    <p:spTree>
      <p:nvGrpSpPr>
        <p:cNvPr id="1" name="Shape 58"/>
        <p:cNvGrpSpPr/>
        <p:nvPr/>
      </p:nvGrpSpPr>
      <p:grpSpPr>
        <a:xfrm>
          <a:off x="0" y="0"/>
          <a:ext cx="0" cy="0"/>
          <a:chOff x="0" y="0"/>
          <a:chExt cx="0" cy="0"/>
        </a:xfrm>
      </p:grpSpPr>
      <p:sp>
        <p:nvSpPr>
          <p:cNvPr id="59" name="Google Shape;59;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1656329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magine con didascalia" type="picTx">
  <p:cSld name="Immagine con didascalia">
    <p:spTree>
      <p:nvGrpSpPr>
        <p:cNvPr id="1" name="Shape 65"/>
        <p:cNvGrpSpPr/>
        <p:nvPr/>
      </p:nvGrpSpPr>
      <p:grpSpPr>
        <a:xfrm>
          <a:off x="0" y="0"/>
          <a:ext cx="0" cy="0"/>
          <a:chOff x="0" y="0"/>
          <a:chExt cx="0" cy="0"/>
        </a:xfrm>
      </p:grpSpPr>
      <p:sp>
        <p:nvSpPr>
          <p:cNvPr id="66" name="Google Shape;66;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3"/>
          <p:cNvSpPr>
            <a:spLocks noGrp="1"/>
          </p:cNvSpPr>
          <p:nvPr>
            <p:ph type="pic" idx="2"/>
          </p:nvPr>
        </p:nvSpPr>
        <p:spPr>
          <a:xfrm>
            <a:off x="5183188" y="987425"/>
            <a:ext cx="6172200" cy="4873625"/>
          </a:xfrm>
          <a:prstGeom prst="rect">
            <a:avLst/>
          </a:prstGeom>
          <a:noFill/>
          <a:ln>
            <a:noFill/>
          </a:ln>
        </p:spPr>
      </p:sp>
      <p:sp>
        <p:nvSpPr>
          <p:cNvPr id="68" name="Google Shape;68;p5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129545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A19F48-16D1-AE33-2829-6FB153B74F2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6BC0F8-E08A-A8F7-2B40-0F2BB3B6755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860A77-1E68-01CE-618D-635ACE70B848}"/>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5" name="Segnaposto piè di pagina 4">
            <a:extLst>
              <a:ext uri="{FF2B5EF4-FFF2-40B4-BE49-F238E27FC236}">
                <a16:creationId xmlns:a16="http://schemas.microsoft.com/office/drawing/2014/main" id="{5A93C7C2-E26B-9C1F-5BAD-399AEDB1835C}"/>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46F40CBF-C3E0-2C3A-E59F-65B10CD5FFDB}"/>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3114491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olo e testo verticale" type="vertTx">
  <p:cSld name="Titolo e testo verticale">
    <p:spTree>
      <p:nvGrpSpPr>
        <p:cNvPr id="1" name="Shape 72"/>
        <p:cNvGrpSpPr/>
        <p:nvPr/>
      </p:nvGrpSpPr>
      <p:grpSpPr>
        <a:xfrm>
          <a:off x="0" y="0"/>
          <a:ext cx="0" cy="0"/>
          <a:chOff x="0" y="0"/>
          <a:chExt cx="0" cy="0"/>
        </a:xfrm>
      </p:grpSpPr>
      <p:sp>
        <p:nvSpPr>
          <p:cNvPr id="73" name="Google Shape;73;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3189512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1_Titolo e testo verticale">
    <p:spTree>
      <p:nvGrpSpPr>
        <p:cNvPr id="1" name="Shape 78"/>
        <p:cNvGrpSpPr/>
        <p:nvPr/>
      </p:nvGrpSpPr>
      <p:grpSpPr>
        <a:xfrm>
          <a:off x="0" y="0"/>
          <a:ext cx="0" cy="0"/>
          <a:chOff x="0" y="0"/>
          <a:chExt cx="0" cy="0"/>
        </a:xfrm>
      </p:grpSpPr>
      <p:sp>
        <p:nvSpPr>
          <p:cNvPr id="79" name="Google Shape;79;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890473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F712BB-C2E9-9CF6-AE09-BD2A269F7D8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565D3D4-6509-B2C2-0746-6ECAC273BE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FB64E73-0BA0-8FBD-A508-F1E08B62AE9C}"/>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5" name="Segnaposto piè di pagina 4">
            <a:extLst>
              <a:ext uri="{FF2B5EF4-FFF2-40B4-BE49-F238E27FC236}">
                <a16:creationId xmlns:a16="http://schemas.microsoft.com/office/drawing/2014/main" id="{1535759E-695F-07DA-87E8-44667EC685EF}"/>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2BB82AFE-EA90-E912-7537-1643B1DC148D}"/>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2036251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115D62-4464-0C03-29DA-62BA48BB3FE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DF4BF3C-B54C-E264-3084-CFB7B0B983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E86827-52E6-297E-9613-16BE110B742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2224A3E-9B1D-40A5-E670-DF3BDABFD7B6}"/>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6" name="Segnaposto piè di pagina 5">
            <a:extLst>
              <a:ext uri="{FF2B5EF4-FFF2-40B4-BE49-F238E27FC236}">
                <a16:creationId xmlns:a16="http://schemas.microsoft.com/office/drawing/2014/main" id="{DA415BF7-9D74-7D1F-EA1D-299647523E5D}"/>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9EC85FFF-7D9A-A465-D481-61E13C2A5423}"/>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2873891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FA979-4F6C-26D0-C6B2-88C74BE2A6D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C43EAAF-14CA-94CC-1382-E79B64871A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88D92F1-17A9-3C28-0709-1B8DFA16C39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1015204-7264-1BA7-E44F-A456792875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741CA8E-8842-1522-FAD8-4BD54E28208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72F5E36-2FB1-F742-2318-8C45E61EA602}"/>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8" name="Segnaposto piè di pagina 7">
            <a:extLst>
              <a:ext uri="{FF2B5EF4-FFF2-40B4-BE49-F238E27FC236}">
                <a16:creationId xmlns:a16="http://schemas.microsoft.com/office/drawing/2014/main" id="{634224F3-B052-7BDE-DAB5-33EA14CA6C69}"/>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84A7793D-4AC8-4AF3-BE01-436C12AA5F6A}"/>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3877872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71470F-EEEB-8D38-DD86-FB7FE3973E7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EADD208-CA70-F08E-231C-B4106F30016C}"/>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4" name="Segnaposto piè di pagina 3">
            <a:extLst>
              <a:ext uri="{FF2B5EF4-FFF2-40B4-BE49-F238E27FC236}">
                <a16:creationId xmlns:a16="http://schemas.microsoft.com/office/drawing/2014/main" id="{47908B82-ED2E-7AE4-32C0-C540A25B2A33}"/>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921A2A22-31CC-6AD6-7704-3ABD3E5FF62D}"/>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749007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9937B5F-1E21-C825-1EA3-79F3CAB092C2}"/>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3" name="Segnaposto piè di pagina 2">
            <a:extLst>
              <a:ext uri="{FF2B5EF4-FFF2-40B4-BE49-F238E27FC236}">
                <a16:creationId xmlns:a16="http://schemas.microsoft.com/office/drawing/2014/main" id="{4187DBC8-3C3C-A7E5-07E6-E189C0127562}"/>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1048F869-FA7D-C266-1015-7EF8C40E8FA2}"/>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2670211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A8117E-47F8-3FBC-663C-3765A80EB53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B1722E-B12E-163D-9E22-2B05306C86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3699702-7C05-9DD9-201A-1D99BC97AF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F60CB4D-22CF-2557-FC10-53634991419F}"/>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6" name="Segnaposto piè di pagina 5">
            <a:extLst>
              <a:ext uri="{FF2B5EF4-FFF2-40B4-BE49-F238E27FC236}">
                <a16:creationId xmlns:a16="http://schemas.microsoft.com/office/drawing/2014/main" id="{999F98FF-FC89-261C-542B-9FFDCE3CF55E}"/>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1C81ED8D-C6B5-64D5-C5C5-CDC990A79F9A}"/>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3705524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14363E-5538-FAB4-E09E-18656D0B350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57A752D-FA34-4985-B984-2CAC55B00D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FC4B2731-E746-6AFF-0519-654AC2DD5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9E4B73-25EA-C847-A1F1-3D9E382E3A8B}"/>
              </a:ext>
            </a:extLst>
          </p:cNvPr>
          <p:cNvSpPr>
            <a:spLocks noGrp="1"/>
          </p:cNvSpPr>
          <p:nvPr>
            <p:ph type="dt" sz="half" idx="10"/>
          </p:nvPr>
        </p:nvSpPr>
        <p:spPr/>
        <p:txBody>
          <a:bodyPr/>
          <a:lstStyle/>
          <a:p>
            <a:fld id="{D77BF3F4-89DE-3A4A-96E0-52FA87467167}" type="datetimeFigureOut">
              <a:rPr lang="it-IT" smtClean="0"/>
              <a:t>16/06/2026</a:t>
            </a:fld>
            <a:endParaRPr lang="it-IT" dirty="0"/>
          </a:p>
        </p:txBody>
      </p:sp>
      <p:sp>
        <p:nvSpPr>
          <p:cNvPr id="6" name="Segnaposto piè di pagina 5">
            <a:extLst>
              <a:ext uri="{FF2B5EF4-FFF2-40B4-BE49-F238E27FC236}">
                <a16:creationId xmlns:a16="http://schemas.microsoft.com/office/drawing/2014/main" id="{F1ACFF98-8ED8-88E0-991F-C9CC38490187}"/>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7D75BFA4-7FAC-D975-BC01-49FCFBB3DD91}"/>
              </a:ext>
            </a:extLst>
          </p:cNvPr>
          <p:cNvSpPr>
            <a:spLocks noGrp="1"/>
          </p:cNvSpPr>
          <p:nvPr>
            <p:ph type="sldNum" sz="quarter" idx="12"/>
          </p:nvPr>
        </p:nvSpPr>
        <p:spPr/>
        <p:txBody>
          <a:bodyPr/>
          <a:lstStyle/>
          <a:p>
            <a:fld id="{7994270E-0494-7541-88AE-D55955DD2C2F}" type="slidenum">
              <a:rPr lang="it-IT" smtClean="0"/>
              <a:t>‹N›</a:t>
            </a:fld>
            <a:endParaRPr lang="it-IT" dirty="0"/>
          </a:p>
        </p:txBody>
      </p:sp>
    </p:spTree>
    <p:extLst>
      <p:ext uri="{BB962C8B-B14F-4D97-AF65-F5344CB8AC3E}">
        <p14:creationId xmlns:p14="http://schemas.microsoft.com/office/powerpoint/2010/main" val="2663642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847085F-35C6-79AC-0511-89809B2D51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B499505-898D-5151-FA1F-7ACE40EEF9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D5ABC412-D535-6B6B-7FEC-FEA28238F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Roboto" panose="02000000000000000000" pitchFamily="2" charset="0"/>
              </a:defRPr>
            </a:lvl1pPr>
          </a:lstStyle>
          <a:p>
            <a:fld id="{D77BF3F4-89DE-3A4A-96E0-52FA87467167}" type="datetimeFigureOut">
              <a:rPr lang="it-IT" smtClean="0"/>
              <a:pPr/>
              <a:t>16/06/2026</a:t>
            </a:fld>
            <a:endParaRPr lang="it-IT" dirty="0"/>
          </a:p>
        </p:txBody>
      </p:sp>
      <p:sp>
        <p:nvSpPr>
          <p:cNvPr id="5" name="Segnaposto piè di pagina 4">
            <a:extLst>
              <a:ext uri="{FF2B5EF4-FFF2-40B4-BE49-F238E27FC236}">
                <a16:creationId xmlns:a16="http://schemas.microsoft.com/office/drawing/2014/main" id="{22151DAD-CD4A-6B73-7037-3CBFBDEE42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Roboto" panose="02000000000000000000" pitchFamily="2" charset="0"/>
              </a:defRPr>
            </a:lvl1pPr>
          </a:lstStyle>
          <a:p>
            <a:endParaRPr lang="it-IT" dirty="0"/>
          </a:p>
        </p:txBody>
      </p:sp>
      <p:sp>
        <p:nvSpPr>
          <p:cNvPr id="6" name="Segnaposto numero diapositiva 5">
            <a:extLst>
              <a:ext uri="{FF2B5EF4-FFF2-40B4-BE49-F238E27FC236}">
                <a16:creationId xmlns:a16="http://schemas.microsoft.com/office/drawing/2014/main" id="{7F3C14DE-7C1F-AB39-75A1-C11318BC64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Roboto" panose="02000000000000000000" pitchFamily="2" charset="0"/>
              </a:defRPr>
            </a:lvl1pPr>
          </a:lstStyle>
          <a:p>
            <a:fld id="{7994270E-0494-7541-88AE-D55955DD2C2F}" type="slidenum">
              <a:rPr lang="it-IT" smtClean="0"/>
              <a:pPr/>
              <a:t>‹N›</a:t>
            </a:fld>
            <a:endParaRPr lang="it-IT" dirty="0"/>
          </a:p>
        </p:txBody>
      </p:sp>
    </p:spTree>
    <p:extLst>
      <p:ext uri="{BB962C8B-B14F-4D97-AF65-F5344CB8AC3E}">
        <p14:creationId xmlns:p14="http://schemas.microsoft.com/office/powerpoint/2010/main" val="2210398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Roboto" panose="020000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3" name="Google Shape;13;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4" name="Google Shape;1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Roboto"/>
                <a:ea typeface="Roboto"/>
                <a:cs typeface="Roboto"/>
                <a:sym typeface="Roboto"/>
              </a:defRPr>
            </a:lvl1pPr>
            <a:lvl2pPr marL="0" marR="0" lvl="1" indent="0" algn="r" rtl="0">
              <a:spcBef>
                <a:spcPts val="0"/>
              </a:spcBef>
              <a:buNone/>
              <a:defRPr sz="1200" b="0" i="0" u="none" strike="noStrike" cap="none">
                <a:solidFill>
                  <a:srgbClr val="757575"/>
                </a:solidFill>
                <a:latin typeface="Roboto"/>
                <a:ea typeface="Roboto"/>
                <a:cs typeface="Roboto"/>
                <a:sym typeface="Roboto"/>
              </a:defRPr>
            </a:lvl2pPr>
            <a:lvl3pPr marL="0" marR="0" lvl="2" indent="0" algn="r" rtl="0">
              <a:spcBef>
                <a:spcPts val="0"/>
              </a:spcBef>
              <a:buNone/>
              <a:defRPr sz="1200" b="0" i="0" u="none" strike="noStrike" cap="none">
                <a:solidFill>
                  <a:srgbClr val="757575"/>
                </a:solidFill>
                <a:latin typeface="Roboto"/>
                <a:ea typeface="Roboto"/>
                <a:cs typeface="Roboto"/>
                <a:sym typeface="Roboto"/>
              </a:defRPr>
            </a:lvl3pPr>
            <a:lvl4pPr marL="0" marR="0" lvl="3" indent="0" algn="r" rtl="0">
              <a:spcBef>
                <a:spcPts val="0"/>
              </a:spcBef>
              <a:buNone/>
              <a:defRPr sz="1200" b="0" i="0" u="none" strike="noStrike" cap="none">
                <a:solidFill>
                  <a:srgbClr val="757575"/>
                </a:solidFill>
                <a:latin typeface="Roboto"/>
                <a:ea typeface="Roboto"/>
                <a:cs typeface="Roboto"/>
                <a:sym typeface="Roboto"/>
              </a:defRPr>
            </a:lvl4pPr>
            <a:lvl5pPr marL="0" marR="0" lvl="4" indent="0" algn="r" rtl="0">
              <a:spcBef>
                <a:spcPts val="0"/>
              </a:spcBef>
              <a:buNone/>
              <a:defRPr sz="1200" b="0" i="0" u="none" strike="noStrike" cap="none">
                <a:solidFill>
                  <a:srgbClr val="757575"/>
                </a:solidFill>
                <a:latin typeface="Roboto"/>
                <a:ea typeface="Roboto"/>
                <a:cs typeface="Roboto"/>
                <a:sym typeface="Roboto"/>
              </a:defRPr>
            </a:lvl5pPr>
            <a:lvl6pPr marL="0" marR="0" lvl="5" indent="0" algn="r" rtl="0">
              <a:spcBef>
                <a:spcPts val="0"/>
              </a:spcBef>
              <a:buNone/>
              <a:defRPr sz="1200" b="0" i="0" u="none" strike="noStrike" cap="none">
                <a:solidFill>
                  <a:srgbClr val="757575"/>
                </a:solidFill>
                <a:latin typeface="Roboto"/>
                <a:ea typeface="Roboto"/>
                <a:cs typeface="Roboto"/>
                <a:sym typeface="Roboto"/>
              </a:defRPr>
            </a:lvl6pPr>
            <a:lvl7pPr marL="0" marR="0" lvl="6" indent="0" algn="r" rtl="0">
              <a:spcBef>
                <a:spcPts val="0"/>
              </a:spcBef>
              <a:buNone/>
              <a:defRPr sz="1200" b="0" i="0" u="none" strike="noStrike" cap="none">
                <a:solidFill>
                  <a:srgbClr val="757575"/>
                </a:solidFill>
                <a:latin typeface="Roboto"/>
                <a:ea typeface="Roboto"/>
                <a:cs typeface="Roboto"/>
                <a:sym typeface="Roboto"/>
              </a:defRPr>
            </a:lvl7pPr>
            <a:lvl8pPr marL="0" marR="0" lvl="7" indent="0" algn="r" rtl="0">
              <a:spcBef>
                <a:spcPts val="0"/>
              </a:spcBef>
              <a:buNone/>
              <a:defRPr sz="1200" b="0" i="0" u="none" strike="noStrike" cap="none">
                <a:solidFill>
                  <a:srgbClr val="757575"/>
                </a:solidFill>
                <a:latin typeface="Roboto"/>
                <a:ea typeface="Roboto"/>
                <a:cs typeface="Roboto"/>
                <a:sym typeface="Roboto"/>
              </a:defRPr>
            </a:lvl8pPr>
            <a:lvl9pPr marL="0" marR="0" lvl="8" indent="0" algn="r" rtl="0">
              <a:spcBef>
                <a:spcPts val="0"/>
              </a:spcBef>
              <a:buNone/>
              <a:defRPr sz="1200" b="0" i="0" u="none" strike="noStrike" cap="none">
                <a:solidFill>
                  <a:srgbClr val="75757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it-IT"/>
              <a:t>‹N›</a:t>
            </a:fld>
            <a:endParaRPr dirty="0"/>
          </a:p>
        </p:txBody>
      </p:sp>
    </p:spTree>
    <p:extLst>
      <p:ext uri="{BB962C8B-B14F-4D97-AF65-F5344CB8AC3E}">
        <p14:creationId xmlns:p14="http://schemas.microsoft.com/office/powerpoint/2010/main" val="14933203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jp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chart" Target="../charts/char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646945B-A872-4A46-9FCE-F55B59A1668D}"/>
              </a:ext>
            </a:extLst>
          </p:cNvPr>
          <p:cNvSpPr txBox="1"/>
          <p:nvPr/>
        </p:nvSpPr>
        <p:spPr>
          <a:xfrm>
            <a:off x="915971" y="2889659"/>
            <a:ext cx="10360058" cy="34547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rPr>
              <a:t>MNEs operations and global integration of production and R&amp;D: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rPr>
              <a:t>the case of Menarini Group as a global Pharmaceutical player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rPr>
              <a:t>Giovanni Ricci Armani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110004020202020204"/>
                <a:ea typeface="+mn-ea"/>
                <a:cs typeface="+mn-cs"/>
              </a:rPr>
              <a:t>Glo</a:t>
            </a: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110004020202020204"/>
                <a:ea typeface="+mn-ea"/>
                <a:cs typeface="+mn-cs"/>
              </a:rPr>
              <a:t>bal Head of ESG and Risk Management</a:t>
            </a:r>
            <a:b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110004020202020204"/>
                <a:ea typeface="+mn-ea"/>
                <a:cs typeface="+mn-cs"/>
              </a:rPr>
            </a:b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110004020202020204"/>
                <a:ea typeface="+mn-ea"/>
                <a:cs typeface="+mn-cs"/>
              </a:rPr>
              <a:t>Corporate Director of Consolidated Statements, Tax &amp; Grants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85000"/>
                </a:prstClr>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lumMod val="85000"/>
                  </a:prstClr>
                </a:solidFill>
                <a:effectLst/>
                <a:uLnTx/>
                <a:uFillTx/>
                <a:latin typeface="Roboto" panose="02000000000000000000" pitchFamily="2" charset="0"/>
                <a:ea typeface="Roboto" panose="02000000000000000000" pitchFamily="2" charset="0"/>
                <a:cs typeface="+mn-cs"/>
              </a:rPr>
              <a:t>16</a:t>
            </a:r>
            <a:r>
              <a:rPr kumimoji="0" lang="it-IT" sz="1800" b="0" i="0" u="none" strike="noStrike" kern="1200" cap="none" spc="0" normalizeH="0" baseline="30000" noProof="0" dirty="0">
                <a:ln>
                  <a:noFill/>
                </a:ln>
                <a:solidFill>
                  <a:prstClr val="white">
                    <a:lumMod val="85000"/>
                  </a:prstClr>
                </a:solidFill>
                <a:effectLst/>
                <a:uLnTx/>
                <a:uFillTx/>
                <a:latin typeface="Roboto" panose="02000000000000000000" pitchFamily="2" charset="0"/>
                <a:ea typeface="Roboto" panose="02000000000000000000" pitchFamily="2" charset="0"/>
                <a:cs typeface="+mn-cs"/>
              </a:rPr>
              <a:t>th</a:t>
            </a:r>
            <a:r>
              <a:rPr kumimoji="0" lang="it-IT" sz="1800" b="0" i="0" u="none" strike="noStrike" kern="1200" cap="none" spc="0" normalizeH="0" baseline="0" noProof="0" dirty="0">
                <a:ln>
                  <a:noFill/>
                </a:ln>
                <a:solidFill>
                  <a:prstClr val="white">
                    <a:lumMod val="85000"/>
                  </a:prstClr>
                </a:solidFill>
                <a:effectLst/>
                <a:uLnTx/>
                <a:uFillTx/>
                <a:latin typeface="Roboto" panose="02000000000000000000" pitchFamily="2" charset="0"/>
                <a:ea typeface="Roboto" panose="02000000000000000000" pitchFamily="2" charset="0"/>
                <a:cs typeface="+mn-cs"/>
              </a:rPr>
              <a:t> June 2026</a:t>
            </a:r>
          </a:p>
        </p:txBody>
      </p:sp>
      <p:sp>
        <p:nvSpPr>
          <p:cNvPr id="2" name="CasellaDiTesto 1">
            <a:extLst>
              <a:ext uri="{FF2B5EF4-FFF2-40B4-BE49-F238E27FC236}">
                <a16:creationId xmlns:a16="http://schemas.microsoft.com/office/drawing/2014/main" id="{B2DF821E-940D-D3D3-85DF-373D61AC1BAC}"/>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 of 17</a:t>
            </a:r>
          </a:p>
        </p:txBody>
      </p:sp>
    </p:spTree>
    <p:extLst>
      <p:ext uri="{BB962C8B-B14F-4D97-AF65-F5344CB8AC3E}">
        <p14:creationId xmlns:p14="http://schemas.microsoft.com/office/powerpoint/2010/main" val="1981140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285C638-79A5-B26C-6FDA-A9DFBCE8C59F}"/>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9F006D0-2188-C647-CED4-63E38E96B1A3}"/>
              </a:ext>
            </a:extLst>
          </p:cNvPr>
          <p:cNvSpPr txBox="1"/>
          <p:nvPr/>
        </p:nvSpPr>
        <p:spPr>
          <a:xfrm>
            <a:off x="572400" y="432000"/>
            <a:ext cx="11085250" cy="6386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The process that leads to </a:t>
            </a:r>
            <a:r>
              <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new medicines</a:t>
            </a:r>
            <a:endParaRPr kumimoji="0" lang="it-IT" sz="17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16" name="Rettangolo 15">
            <a:extLst>
              <a:ext uri="{FF2B5EF4-FFF2-40B4-BE49-F238E27FC236}">
                <a16:creationId xmlns:a16="http://schemas.microsoft.com/office/drawing/2014/main" id="{FF2DEA6F-EC1B-C1F6-3E6D-6855161C8D46}"/>
              </a:ext>
            </a:extLst>
          </p:cNvPr>
          <p:cNvSpPr/>
          <p:nvPr/>
        </p:nvSpPr>
        <p:spPr>
          <a:xfrm>
            <a:off x="1274151" y="2413149"/>
            <a:ext cx="1873548" cy="4001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DRUG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DISCOVERY</a:t>
            </a:r>
          </a:p>
        </p:txBody>
      </p:sp>
      <p:sp>
        <p:nvSpPr>
          <p:cNvPr id="17" name="Rettangolo 16">
            <a:extLst>
              <a:ext uri="{FF2B5EF4-FFF2-40B4-BE49-F238E27FC236}">
                <a16:creationId xmlns:a16="http://schemas.microsoft.com/office/drawing/2014/main" id="{565ECE6E-65CE-2887-9B4B-C148ACA697E1}"/>
              </a:ext>
            </a:extLst>
          </p:cNvPr>
          <p:cNvSpPr/>
          <p:nvPr/>
        </p:nvSpPr>
        <p:spPr>
          <a:xfrm>
            <a:off x="3218676" y="2413149"/>
            <a:ext cx="1873548" cy="4001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PRECLINICAL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DEVELOPMENT</a:t>
            </a:r>
          </a:p>
        </p:txBody>
      </p:sp>
      <p:sp>
        <p:nvSpPr>
          <p:cNvPr id="18" name="Rettangolo 17">
            <a:extLst>
              <a:ext uri="{FF2B5EF4-FFF2-40B4-BE49-F238E27FC236}">
                <a16:creationId xmlns:a16="http://schemas.microsoft.com/office/drawing/2014/main" id="{2FA3C480-2427-BB87-A1B2-6BA201E48F65}"/>
              </a:ext>
            </a:extLst>
          </p:cNvPr>
          <p:cNvSpPr/>
          <p:nvPr/>
        </p:nvSpPr>
        <p:spPr>
          <a:xfrm>
            <a:off x="9052252" y="2413149"/>
            <a:ext cx="1873548" cy="4001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MARKETING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AUTHORIZATION</a:t>
            </a:r>
          </a:p>
        </p:txBody>
      </p:sp>
      <p:sp>
        <p:nvSpPr>
          <p:cNvPr id="19" name="Rettangolo 18">
            <a:extLst>
              <a:ext uri="{FF2B5EF4-FFF2-40B4-BE49-F238E27FC236}">
                <a16:creationId xmlns:a16="http://schemas.microsoft.com/office/drawing/2014/main" id="{6F5C169A-9C24-A7A4-579D-27280524FDB3}"/>
              </a:ext>
            </a:extLst>
          </p:cNvPr>
          <p:cNvSpPr/>
          <p:nvPr/>
        </p:nvSpPr>
        <p:spPr>
          <a:xfrm>
            <a:off x="7107726" y="2413149"/>
            <a:ext cx="1873548" cy="4001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REGULATORY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APPROVAL</a:t>
            </a:r>
          </a:p>
        </p:txBody>
      </p:sp>
      <p:sp>
        <p:nvSpPr>
          <p:cNvPr id="20" name="Rettangolo 19">
            <a:extLst>
              <a:ext uri="{FF2B5EF4-FFF2-40B4-BE49-F238E27FC236}">
                <a16:creationId xmlns:a16="http://schemas.microsoft.com/office/drawing/2014/main" id="{7431FCE0-A972-4E70-2657-281E5EEABB33}"/>
              </a:ext>
            </a:extLst>
          </p:cNvPr>
          <p:cNvSpPr/>
          <p:nvPr/>
        </p:nvSpPr>
        <p:spPr>
          <a:xfrm>
            <a:off x="5163201" y="2413149"/>
            <a:ext cx="1873548" cy="4001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CLINICAL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it-IT" sz="13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DEVELOPMENT</a:t>
            </a:r>
          </a:p>
        </p:txBody>
      </p:sp>
      <p:sp>
        <p:nvSpPr>
          <p:cNvPr id="21" name="Rettangolo 20">
            <a:extLst>
              <a:ext uri="{FF2B5EF4-FFF2-40B4-BE49-F238E27FC236}">
                <a16:creationId xmlns:a16="http://schemas.microsoft.com/office/drawing/2014/main" id="{C284356E-3FB8-A97E-488E-02D556562585}"/>
              </a:ext>
            </a:extLst>
          </p:cNvPr>
          <p:cNvSpPr/>
          <p:nvPr/>
        </p:nvSpPr>
        <p:spPr>
          <a:xfrm>
            <a:off x="1685162" y="4139289"/>
            <a:ext cx="1703534" cy="461665"/>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Identification of new</a:t>
            </a:r>
            <a:b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b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active ingredients</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Patent</a:t>
            </a:r>
          </a:p>
        </p:txBody>
      </p:sp>
      <p:sp>
        <p:nvSpPr>
          <p:cNvPr id="22" name="Rettangolo 21">
            <a:extLst>
              <a:ext uri="{FF2B5EF4-FFF2-40B4-BE49-F238E27FC236}">
                <a16:creationId xmlns:a16="http://schemas.microsoft.com/office/drawing/2014/main" id="{16A15A7B-E7B2-7B26-AB43-25EF11A6E42C}"/>
              </a:ext>
            </a:extLst>
          </p:cNvPr>
          <p:cNvSpPr/>
          <p:nvPr/>
        </p:nvSpPr>
        <p:spPr>
          <a:xfrm>
            <a:off x="3629687" y="4139289"/>
            <a:ext cx="1703534" cy="923330"/>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Study of the investigational drug non-clinical  safety and efficacy profiles</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Dosage form selection (tablets, vials, etc.)</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Possible additional patent</a:t>
            </a:r>
          </a:p>
        </p:txBody>
      </p:sp>
      <p:sp>
        <p:nvSpPr>
          <p:cNvPr id="23" name="Rettangolo 22">
            <a:extLst>
              <a:ext uri="{FF2B5EF4-FFF2-40B4-BE49-F238E27FC236}">
                <a16:creationId xmlns:a16="http://schemas.microsoft.com/office/drawing/2014/main" id="{57691A7A-BE0B-0118-5C08-AD9C4455CB9A}"/>
              </a:ext>
            </a:extLst>
          </p:cNvPr>
          <p:cNvSpPr/>
          <p:nvPr/>
        </p:nvSpPr>
        <p:spPr>
          <a:xfrm>
            <a:off x="5574212" y="4139289"/>
            <a:ext cx="1703534" cy="615553"/>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Clinical phase I</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Clinical phase II</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Clinical phase III</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Possible additional patent</a:t>
            </a:r>
          </a:p>
        </p:txBody>
      </p:sp>
      <p:sp>
        <p:nvSpPr>
          <p:cNvPr id="24" name="Rettangolo 23">
            <a:extLst>
              <a:ext uri="{FF2B5EF4-FFF2-40B4-BE49-F238E27FC236}">
                <a16:creationId xmlns:a16="http://schemas.microsoft.com/office/drawing/2014/main" id="{516D0024-031C-ABAB-0D69-F0B3E5F54C12}"/>
              </a:ext>
            </a:extLst>
          </p:cNvPr>
          <p:cNvSpPr/>
          <p:nvPr/>
        </p:nvSpPr>
        <p:spPr>
          <a:xfrm>
            <a:off x="7518737" y="4139289"/>
            <a:ext cx="1703534" cy="461665"/>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Submission of the drug’s dossier to Regulatory Authorities</a:t>
            </a:r>
          </a:p>
        </p:txBody>
      </p:sp>
      <p:sp>
        <p:nvSpPr>
          <p:cNvPr id="25" name="Rettangolo 24">
            <a:extLst>
              <a:ext uri="{FF2B5EF4-FFF2-40B4-BE49-F238E27FC236}">
                <a16:creationId xmlns:a16="http://schemas.microsoft.com/office/drawing/2014/main" id="{B1F09DC4-50B1-87A5-6C2A-FB32543FD6C8}"/>
              </a:ext>
            </a:extLst>
          </p:cNvPr>
          <p:cNvSpPr/>
          <p:nvPr/>
        </p:nvSpPr>
        <p:spPr>
          <a:xfrm>
            <a:off x="9463263" y="4139289"/>
            <a:ext cx="1703533" cy="615553"/>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Release of marketing authorization by Regulatory Authorities</a:t>
            </a:r>
          </a:p>
          <a:p>
            <a:pPr marL="171450" marR="0" lvl="0" indent="-171450" algn="l" defTabSz="914400" rtl="0" eaLnBrk="1" fontAlgn="auto" latinLnBrk="0" hangingPunct="1">
              <a:lnSpc>
                <a:spcPct val="100000"/>
              </a:lnSpc>
              <a:spcBef>
                <a:spcPts val="0"/>
              </a:spcBef>
              <a:spcAft>
                <a:spcPct val="0"/>
              </a:spcAft>
              <a:buClr>
                <a:srgbClr val="F5333F"/>
              </a:buClr>
              <a:buSzTx/>
              <a:buFont typeface="Wingdings" pitchFamily="2" charset="2"/>
              <a:buChar char="§"/>
              <a:tabLst/>
              <a:defRPr/>
            </a:pPr>
            <a:r>
              <a:rPr kumimoji="0" lang="it-IT" altLang="it-IT" sz="10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Product Launch</a:t>
            </a:r>
          </a:p>
        </p:txBody>
      </p:sp>
      <p:sp>
        <p:nvSpPr>
          <p:cNvPr id="26" name="Rettangolo 25">
            <a:extLst>
              <a:ext uri="{FF2B5EF4-FFF2-40B4-BE49-F238E27FC236}">
                <a16:creationId xmlns:a16="http://schemas.microsoft.com/office/drawing/2014/main" id="{FC28155A-1063-EC2F-5B1E-BAD02501CA5C}"/>
              </a:ext>
            </a:extLst>
          </p:cNvPr>
          <p:cNvSpPr/>
          <p:nvPr/>
        </p:nvSpPr>
        <p:spPr>
          <a:xfrm>
            <a:off x="2607906" y="1603393"/>
            <a:ext cx="1873548"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Up to 10 years</a:t>
            </a:r>
            <a:r>
              <a:rPr kumimoji="0" lang="it-IT" altLang="it-IT" sz="1800" b="0" i="0" u="none" strike="noStrike" kern="1200" cap="none" spc="0" normalizeH="0" baseline="30000" noProof="0" dirty="0">
                <a:ln>
                  <a:noFill/>
                </a:ln>
                <a:solidFill>
                  <a:srgbClr val="F5333F"/>
                </a:solidFill>
                <a:effectLst/>
                <a:uLnTx/>
                <a:uFillTx/>
                <a:latin typeface="Roboto" panose="02000000000000000000" pitchFamily="2" charset="0"/>
                <a:ea typeface="Roboto" panose="02000000000000000000" pitchFamily="2" charset="0"/>
                <a:cs typeface="+mn-cs"/>
              </a:rPr>
              <a:t>1</a:t>
            </a:r>
          </a:p>
        </p:txBody>
      </p:sp>
      <p:sp>
        <p:nvSpPr>
          <p:cNvPr id="27" name="Rettangolo 26">
            <a:extLst>
              <a:ext uri="{FF2B5EF4-FFF2-40B4-BE49-F238E27FC236}">
                <a16:creationId xmlns:a16="http://schemas.microsoft.com/office/drawing/2014/main" id="{18CD05F7-043E-FCB0-6AE5-ADBEF39827C3}"/>
              </a:ext>
            </a:extLst>
          </p:cNvPr>
          <p:cNvSpPr/>
          <p:nvPr/>
        </p:nvSpPr>
        <p:spPr>
          <a:xfrm>
            <a:off x="7036749" y="5689809"/>
            <a:ext cx="2636032" cy="276999"/>
          </a:xfrm>
          <a:prstGeom prst="rect">
            <a:avLst/>
          </a:prstGeom>
        </p:spPr>
        <p:txBody>
          <a:bodyPr wrap="square" lIns="0" tIns="0" rIns="0" bIns="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altLang="it-IT" sz="18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Up to 2.6 billion dollars</a:t>
            </a:r>
            <a:r>
              <a:rPr kumimoji="0" lang="it-IT" altLang="it-IT" sz="1800" b="0" i="0" u="none" strike="noStrike" kern="1200" cap="none" spc="0" normalizeH="0" baseline="50000" noProof="0" dirty="0">
                <a:ln>
                  <a:noFill/>
                </a:ln>
                <a:solidFill>
                  <a:srgbClr val="F5333F"/>
                </a:solidFill>
                <a:effectLst/>
                <a:uLnTx/>
                <a:uFillTx/>
                <a:latin typeface="Roboto" panose="02000000000000000000" pitchFamily="2" charset="0"/>
                <a:ea typeface="Roboto" panose="02000000000000000000" pitchFamily="2" charset="0"/>
                <a:cs typeface="+mn-cs"/>
              </a:rPr>
              <a:t>1</a:t>
            </a:r>
          </a:p>
        </p:txBody>
      </p:sp>
      <p:sp>
        <p:nvSpPr>
          <p:cNvPr id="28" name="CasellaDiTesto 27">
            <a:extLst>
              <a:ext uri="{FF2B5EF4-FFF2-40B4-BE49-F238E27FC236}">
                <a16:creationId xmlns:a16="http://schemas.microsoft.com/office/drawing/2014/main" id="{9740BF99-6CA1-C2CC-E41E-97136B570C17}"/>
              </a:ext>
            </a:extLst>
          </p:cNvPr>
          <p:cNvSpPr txBox="1"/>
          <p:nvPr/>
        </p:nvSpPr>
        <p:spPr>
          <a:xfrm>
            <a:off x="2166026" y="6695367"/>
            <a:ext cx="7029854" cy="76944"/>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1. Di Masi et al. Journal of Health Economics 47 (2016) 20-33</a:t>
            </a:r>
          </a:p>
        </p:txBody>
      </p:sp>
      <p:sp>
        <p:nvSpPr>
          <p:cNvPr id="29" name="CasellaDiTesto 28">
            <a:extLst>
              <a:ext uri="{FF2B5EF4-FFF2-40B4-BE49-F238E27FC236}">
                <a16:creationId xmlns:a16="http://schemas.microsoft.com/office/drawing/2014/main" id="{FD721E1F-7A0B-E6B0-CA0B-A8AFFFEAE6BB}"/>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10 of 17</a:t>
            </a:r>
          </a:p>
        </p:txBody>
      </p:sp>
      <p:sp>
        <p:nvSpPr>
          <p:cNvPr id="30" name="CasellaDiTesto 29">
            <a:extLst>
              <a:ext uri="{FF2B5EF4-FFF2-40B4-BE49-F238E27FC236}">
                <a16:creationId xmlns:a16="http://schemas.microsoft.com/office/drawing/2014/main" id="{502F5A43-CB46-4283-9975-E2519F58966B}"/>
              </a:ext>
            </a:extLst>
          </p:cNvPr>
          <p:cNvSpPr txBox="1"/>
          <p:nvPr/>
        </p:nvSpPr>
        <p:spPr>
          <a:xfrm>
            <a:off x="2237003" y="5966808"/>
            <a:ext cx="487072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Only 9%–12% of molecules that successfully pass the preclinical phase reach commercialization</a:t>
            </a:r>
            <a:endParaRPr kumimoji="0" lang="it-IT" sz="16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1489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5" name="CasellaDiTesto 44">
            <a:extLst>
              <a:ext uri="{FF2B5EF4-FFF2-40B4-BE49-F238E27FC236}">
                <a16:creationId xmlns:a16="http://schemas.microsoft.com/office/drawing/2014/main" id="{7D07131D-EBEB-8B69-CA20-D6741E417C16}"/>
              </a:ext>
            </a:extLst>
          </p:cNvPr>
          <p:cNvSpPr txBox="1"/>
          <p:nvPr/>
        </p:nvSpPr>
        <p:spPr>
          <a:xfrm>
            <a:off x="5906243" y="4918111"/>
            <a:ext cx="1050846"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Rome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Bologna</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4" name="CasellaDiTesto 3">
            <a:extLst>
              <a:ext uri="{FF2B5EF4-FFF2-40B4-BE49-F238E27FC236}">
                <a16:creationId xmlns:a16="http://schemas.microsoft.com/office/drawing/2014/main" id="{A252F235-E0AF-92CE-A287-3B5A1C80BE17}"/>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11 of 17</a:t>
            </a:r>
          </a:p>
        </p:txBody>
      </p:sp>
      <p:sp>
        <p:nvSpPr>
          <p:cNvPr id="5" name="CasellaDiTesto 4">
            <a:extLst>
              <a:ext uri="{FF2B5EF4-FFF2-40B4-BE49-F238E27FC236}">
                <a16:creationId xmlns:a16="http://schemas.microsoft.com/office/drawing/2014/main" id="{06E72ECD-A5B5-E32D-CD78-09E775CA819E}"/>
              </a:ext>
            </a:extLst>
          </p:cNvPr>
          <p:cNvSpPr txBox="1"/>
          <p:nvPr/>
        </p:nvSpPr>
        <p:spPr>
          <a:xfrm>
            <a:off x="572400" y="432000"/>
            <a:ext cx="11085250" cy="5805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9</a:t>
            </a: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 Research &amp; Development centers</a:t>
            </a:r>
            <a:endPar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endParaRPr>
          </a:p>
        </p:txBody>
      </p:sp>
      <p:sp>
        <p:nvSpPr>
          <p:cNvPr id="6" name="CasellaDiTesto 5">
            <a:extLst>
              <a:ext uri="{FF2B5EF4-FFF2-40B4-BE49-F238E27FC236}">
                <a16:creationId xmlns:a16="http://schemas.microsoft.com/office/drawing/2014/main" id="{CE0DE605-3E46-84C9-205D-697A727EDEE7}"/>
              </a:ext>
            </a:extLst>
          </p:cNvPr>
          <p:cNvSpPr txBox="1"/>
          <p:nvPr/>
        </p:nvSpPr>
        <p:spPr>
          <a:xfrm>
            <a:off x="2166026" y="6695367"/>
            <a:ext cx="7029854" cy="76944"/>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 Pomezia</a:t>
            </a:r>
          </a:p>
        </p:txBody>
      </p:sp>
      <p:sp>
        <p:nvSpPr>
          <p:cNvPr id="43" name="CasellaDiTesto 42">
            <a:extLst>
              <a:ext uri="{FF2B5EF4-FFF2-40B4-BE49-F238E27FC236}">
                <a16:creationId xmlns:a16="http://schemas.microsoft.com/office/drawing/2014/main" id="{78D03C64-9071-2DE5-64EE-5353CE9DBB6B}"/>
              </a:ext>
            </a:extLst>
          </p:cNvPr>
          <p:cNvSpPr txBox="1"/>
          <p:nvPr/>
        </p:nvSpPr>
        <p:spPr>
          <a:xfrm>
            <a:off x="3936020" y="5182307"/>
            <a:ext cx="756629" cy="3616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Berlin</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44" name="CasellaDiTesto 43">
            <a:extLst>
              <a:ext uri="{FF2B5EF4-FFF2-40B4-BE49-F238E27FC236}">
                <a16:creationId xmlns:a16="http://schemas.microsoft.com/office/drawing/2014/main" id="{576FA82F-752B-2055-5D9B-65BAC3CC4ABB}"/>
              </a:ext>
            </a:extLst>
          </p:cNvPr>
          <p:cNvSpPr txBox="1"/>
          <p:nvPr/>
        </p:nvSpPr>
        <p:spPr>
          <a:xfrm>
            <a:off x="4909294" y="4918111"/>
            <a:ext cx="1050846"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Florence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Pisa</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46" name="CasellaDiTesto 45">
            <a:extLst>
              <a:ext uri="{FF2B5EF4-FFF2-40B4-BE49-F238E27FC236}">
                <a16:creationId xmlns:a16="http://schemas.microsoft.com/office/drawing/2014/main" id="{C0EC4D3C-44A7-72CD-5BBB-2C9AA47F6C97}"/>
              </a:ext>
            </a:extLst>
          </p:cNvPr>
          <p:cNvSpPr txBox="1"/>
          <p:nvPr/>
        </p:nvSpPr>
        <p:spPr>
          <a:xfrm>
            <a:off x="7370104" y="5182307"/>
            <a:ext cx="1193800"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Singapore</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47" name="CasellaDiTesto 46">
            <a:extLst>
              <a:ext uri="{FF2B5EF4-FFF2-40B4-BE49-F238E27FC236}">
                <a16:creationId xmlns:a16="http://schemas.microsoft.com/office/drawing/2014/main" id="{107F6584-343B-C1D2-A017-4D41C8ED0B0F}"/>
              </a:ext>
            </a:extLst>
          </p:cNvPr>
          <p:cNvSpPr txBox="1"/>
          <p:nvPr/>
        </p:nvSpPr>
        <p:spPr>
          <a:xfrm>
            <a:off x="3326971" y="4532070"/>
            <a:ext cx="1204387"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Barcelona</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2" name="Rettangolo con angoli arrotondati 4">
            <a:extLst>
              <a:ext uri="{FF2B5EF4-FFF2-40B4-BE49-F238E27FC236}">
                <a16:creationId xmlns:a16="http://schemas.microsoft.com/office/drawing/2014/main" id="{34B7F325-C11C-FBD7-A5CB-0EE729FC3138}"/>
              </a:ext>
            </a:extLst>
          </p:cNvPr>
          <p:cNvSpPr/>
          <p:nvPr/>
        </p:nvSpPr>
        <p:spPr>
          <a:xfrm rot="10800000">
            <a:off x="1375370" y="2658847"/>
            <a:ext cx="1361509" cy="2941538"/>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850521"/>
              <a:gd name="connsiteY0" fmla="*/ 1428744 h 1428744"/>
              <a:gd name="connsiteX1" fmla="*/ 0 w 850521"/>
              <a:gd name="connsiteY1" fmla="*/ 285756 h 1428744"/>
              <a:gd name="connsiteX2" fmla="*/ 285756 w 850521"/>
              <a:gd name="connsiteY2" fmla="*/ 0 h 1428744"/>
              <a:gd name="connsiteX3" fmla="*/ 850521 w 850521"/>
              <a:gd name="connsiteY3" fmla="*/ 0 h 1428744"/>
              <a:gd name="connsiteX0" fmla="*/ 6723 w 850521"/>
              <a:gd name="connsiteY0" fmla="*/ 2941538 h 2941538"/>
              <a:gd name="connsiteX1" fmla="*/ 0 w 850521"/>
              <a:gd name="connsiteY1" fmla="*/ 285756 h 2941538"/>
              <a:gd name="connsiteX2" fmla="*/ 285756 w 850521"/>
              <a:gd name="connsiteY2" fmla="*/ 0 h 2941538"/>
              <a:gd name="connsiteX3" fmla="*/ 850521 w 850521"/>
              <a:gd name="connsiteY3" fmla="*/ 0 h 2941538"/>
              <a:gd name="connsiteX0" fmla="*/ 6723 w 1361509"/>
              <a:gd name="connsiteY0" fmla="*/ 2941538 h 2941538"/>
              <a:gd name="connsiteX1" fmla="*/ 0 w 1361509"/>
              <a:gd name="connsiteY1" fmla="*/ 285756 h 2941538"/>
              <a:gd name="connsiteX2" fmla="*/ 285756 w 1361509"/>
              <a:gd name="connsiteY2" fmla="*/ 0 h 2941538"/>
              <a:gd name="connsiteX3" fmla="*/ 1361509 w 1361509"/>
              <a:gd name="connsiteY3" fmla="*/ 0 h 2941538"/>
            </a:gdLst>
            <a:ahLst/>
            <a:cxnLst>
              <a:cxn ang="0">
                <a:pos x="connsiteX0" y="connsiteY0"/>
              </a:cxn>
              <a:cxn ang="0">
                <a:pos x="connsiteX1" y="connsiteY1"/>
              </a:cxn>
              <a:cxn ang="0">
                <a:pos x="connsiteX2" y="connsiteY2"/>
              </a:cxn>
              <a:cxn ang="0">
                <a:pos x="connsiteX3" y="connsiteY3"/>
              </a:cxn>
            </a:cxnLst>
            <a:rect l="l" t="t" r="r" b="b"/>
            <a:pathLst>
              <a:path w="1361509" h="2941538">
                <a:moveTo>
                  <a:pt x="6723" y="2941538"/>
                </a:moveTo>
                <a:lnTo>
                  <a:pt x="0" y="285756"/>
                </a:lnTo>
                <a:cubicBezTo>
                  <a:pt x="0" y="127937"/>
                  <a:pt x="127937" y="0"/>
                  <a:pt x="285756" y="0"/>
                </a:cubicBezTo>
                <a:lnTo>
                  <a:pt x="1361509"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ttangolo con angoli arrotondati 4">
            <a:extLst>
              <a:ext uri="{FF2B5EF4-FFF2-40B4-BE49-F238E27FC236}">
                <a16:creationId xmlns:a16="http://schemas.microsoft.com/office/drawing/2014/main" id="{1F1954C3-5AFE-AC11-9D11-4CA85C955829}"/>
              </a:ext>
            </a:extLst>
          </p:cNvPr>
          <p:cNvSpPr/>
          <p:nvPr/>
        </p:nvSpPr>
        <p:spPr>
          <a:xfrm rot="10800000">
            <a:off x="3391725" y="2684919"/>
            <a:ext cx="1132909" cy="2282632"/>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850521"/>
              <a:gd name="connsiteY0" fmla="*/ 1428744 h 1428744"/>
              <a:gd name="connsiteX1" fmla="*/ 0 w 850521"/>
              <a:gd name="connsiteY1" fmla="*/ 285756 h 1428744"/>
              <a:gd name="connsiteX2" fmla="*/ 285756 w 850521"/>
              <a:gd name="connsiteY2" fmla="*/ 0 h 1428744"/>
              <a:gd name="connsiteX3" fmla="*/ 850521 w 850521"/>
              <a:gd name="connsiteY3" fmla="*/ 0 h 1428744"/>
              <a:gd name="connsiteX0" fmla="*/ 0 w 850521"/>
              <a:gd name="connsiteY0" fmla="*/ 2282632 h 2282632"/>
              <a:gd name="connsiteX1" fmla="*/ 0 w 850521"/>
              <a:gd name="connsiteY1" fmla="*/ 285756 h 2282632"/>
              <a:gd name="connsiteX2" fmla="*/ 285756 w 850521"/>
              <a:gd name="connsiteY2" fmla="*/ 0 h 2282632"/>
              <a:gd name="connsiteX3" fmla="*/ 850521 w 850521"/>
              <a:gd name="connsiteY3" fmla="*/ 0 h 2282632"/>
              <a:gd name="connsiteX0" fmla="*/ 0 w 1132909"/>
              <a:gd name="connsiteY0" fmla="*/ 2282632 h 2282632"/>
              <a:gd name="connsiteX1" fmla="*/ 0 w 1132909"/>
              <a:gd name="connsiteY1" fmla="*/ 285756 h 2282632"/>
              <a:gd name="connsiteX2" fmla="*/ 285756 w 1132909"/>
              <a:gd name="connsiteY2" fmla="*/ 0 h 2282632"/>
              <a:gd name="connsiteX3" fmla="*/ 1132909 w 1132909"/>
              <a:gd name="connsiteY3" fmla="*/ 0 h 2282632"/>
            </a:gdLst>
            <a:ahLst/>
            <a:cxnLst>
              <a:cxn ang="0">
                <a:pos x="connsiteX0" y="connsiteY0"/>
              </a:cxn>
              <a:cxn ang="0">
                <a:pos x="connsiteX1" y="connsiteY1"/>
              </a:cxn>
              <a:cxn ang="0">
                <a:pos x="connsiteX2" y="connsiteY2"/>
              </a:cxn>
              <a:cxn ang="0">
                <a:pos x="connsiteX3" y="connsiteY3"/>
              </a:cxn>
            </a:cxnLst>
            <a:rect l="l" t="t" r="r" b="b"/>
            <a:pathLst>
              <a:path w="1132909" h="2282632">
                <a:moveTo>
                  <a:pt x="0" y="2282632"/>
                </a:moveTo>
                <a:lnTo>
                  <a:pt x="0" y="285756"/>
                </a:lnTo>
                <a:cubicBezTo>
                  <a:pt x="0" y="127937"/>
                  <a:pt x="127937" y="0"/>
                  <a:pt x="285756" y="0"/>
                </a:cubicBezTo>
                <a:lnTo>
                  <a:pt x="1132909"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ttangolo con angoli arrotondati 4">
            <a:extLst>
              <a:ext uri="{FF2B5EF4-FFF2-40B4-BE49-F238E27FC236}">
                <a16:creationId xmlns:a16="http://schemas.microsoft.com/office/drawing/2014/main" id="{DBD61071-5E05-5BBB-8260-4FA0838CED19}"/>
              </a:ext>
            </a:extLst>
          </p:cNvPr>
          <p:cNvSpPr/>
          <p:nvPr/>
        </p:nvSpPr>
        <p:spPr>
          <a:xfrm rot="10800000">
            <a:off x="3878769" y="2517653"/>
            <a:ext cx="857244" cy="3082732"/>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850521"/>
              <a:gd name="connsiteY0" fmla="*/ 1428744 h 1428744"/>
              <a:gd name="connsiteX1" fmla="*/ 0 w 850521"/>
              <a:gd name="connsiteY1" fmla="*/ 285756 h 1428744"/>
              <a:gd name="connsiteX2" fmla="*/ 285756 w 850521"/>
              <a:gd name="connsiteY2" fmla="*/ 0 h 1428744"/>
              <a:gd name="connsiteX3" fmla="*/ 850521 w 850521"/>
              <a:gd name="connsiteY3" fmla="*/ 0 h 1428744"/>
              <a:gd name="connsiteX0" fmla="*/ 0 w 857244"/>
              <a:gd name="connsiteY0" fmla="*/ 3082732 h 3082732"/>
              <a:gd name="connsiteX1" fmla="*/ 6723 w 857244"/>
              <a:gd name="connsiteY1" fmla="*/ 285756 h 3082732"/>
              <a:gd name="connsiteX2" fmla="*/ 292479 w 857244"/>
              <a:gd name="connsiteY2" fmla="*/ 0 h 3082732"/>
              <a:gd name="connsiteX3" fmla="*/ 857244 w 857244"/>
              <a:gd name="connsiteY3" fmla="*/ 0 h 3082732"/>
            </a:gdLst>
            <a:ahLst/>
            <a:cxnLst>
              <a:cxn ang="0">
                <a:pos x="connsiteX0" y="connsiteY0"/>
              </a:cxn>
              <a:cxn ang="0">
                <a:pos x="connsiteX1" y="connsiteY1"/>
              </a:cxn>
              <a:cxn ang="0">
                <a:pos x="connsiteX2" y="connsiteY2"/>
              </a:cxn>
              <a:cxn ang="0">
                <a:pos x="connsiteX3" y="connsiteY3"/>
              </a:cxn>
            </a:cxnLst>
            <a:rect l="l" t="t" r="r" b="b"/>
            <a:pathLst>
              <a:path w="857244" h="3082732">
                <a:moveTo>
                  <a:pt x="0" y="3082732"/>
                </a:moveTo>
                <a:lnTo>
                  <a:pt x="6723" y="285756"/>
                </a:lnTo>
                <a:cubicBezTo>
                  <a:pt x="6723" y="127937"/>
                  <a:pt x="134660" y="0"/>
                  <a:pt x="292479" y="0"/>
                </a:cubicBezTo>
                <a:lnTo>
                  <a:pt x="857244"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ttangolo con angoli arrotondati 4">
            <a:extLst>
              <a:ext uri="{FF2B5EF4-FFF2-40B4-BE49-F238E27FC236}">
                <a16:creationId xmlns:a16="http://schemas.microsoft.com/office/drawing/2014/main" id="{F16FB8C8-C87D-D87C-4E07-E06D9AFC5B60}"/>
              </a:ext>
            </a:extLst>
          </p:cNvPr>
          <p:cNvSpPr/>
          <p:nvPr/>
        </p:nvSpPr>
        <p:spPr>
          <a:xfrm rot="10800000" flipH="1">
            <a:off x="4852582" y="2645400"/>
            <a:ext cx="1906115" cy="2954985"/>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 name="connsiteX0" fmla="*/ 0 w 1899392"/>
              <a:gd name="connsiteY0" fmla="*/ 1428744 h 1428744"/>
              <a:gd name="connsiteX1" fmla="*/ 0 w 1899392"/>
              <a:gd name="connsiteY1" fmla="*/ 285756 h 1428744"/>
              <a:gd name="connsiteX2" fmla="*/ 285756 w 1899392"/>
              <a:gd name="connsiteY2" fmla="*/ 0 h 1428744"/>
              <a:gd name="connsiteX3" fmla="*/ 1899392 w 1899392"/>
              <a:gd name="connsiteY3" fmla="*/ 0 h 1428744"/>
              <a:gd name="connsiteX0" fmla="*/ 0 w 1906115"/>
              <a:gd name="connsiteY0" fmla="*/ 2954985 h 2954985"/>
              <a:gd name="connsiteX1" fmla="*/ 6723 w 1906115"/>
              <a:gd name="connsiteY1" fmla="*/ 285756 h 2954985"/>
              <a:gd name="connsiteX2" fmla="*/ 292479 w 1906115"/>
              <a:gd name="connsiteY2" fmla="*/ 0 h 2954985"/>
              <a:gd name="connsiteX3" fmla="*/ 1906115 w 1906115"/>
              <a:gd name="connsiteY3" fmla="*/ 0 h 2954985"/>
            </a:gdLst>
            <a:ahLst/>
            <a:cxnLst>
              <a:cxn ang="0">
                <a:pos x="connsiteX0" y="connsiteY0"/>
              </a:cxn>
              <a:cxn ang="0">
                <a:pos x="connsiteX1" y="connsiteY1"/>
              </a:cxn>
              <a:cxn ang="0">
                <a:pos x="connsiteX2" y="connsiteY2"/>
              </a:cxn>
              <a:cxn ang="0">
                <a:pos x="connsiteX3" y="connsiteY3"/>
              </a:cxn>
            </a:cxnLst>
            <a:rect l="l" t="t" r="r" b="b"/>
            <a:pathLst>
              <a:path w="1906115" h="2954985">
                <a:moveTo>
                  <a:pt x="0" y="2954985"/>
                </a:moveTo>
                <a:lnTo>
                  <a:pt x="6723" y="285756"/>
                </a:lnTo>
                <a:cubicBezTo>
                  <a:pt x="6723" y="127937"/>
                  <a:pt x="134660" y="0"/>
                  <a:pt x="292479" y="0"/>
                </a:cubicBezTo>
                <a:lnTo>
                  <a:pt x="1906115"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Rettangolo con angoli arrotondati 4">
            <a:extLst>
              <a:ext uri="{FF2B5EF4-FFF2-40B4-BE49-F238E27FC236}">
                <a16:creationId xmlns:a16="http://schemas.microsoft.com/office/drawing/2014/main" id="{0E6ABB5A-497A-18BA-4594-7A33D5019366}"/>
              </a:ext>
            </a:extLst>
          </p:cNvPr>
          <p:cNvSpPr/>
          <p:nvPr/>
        </p:nvSpPr>
        <p:spPr>
          <a:xfrm rot="10800000" flipH="1">
            <a:off x="7296525" y="3317753"/>
            <a:ext cx="1280827" cy="2282632"/>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 name="connsiteX0" fmla="*/ 0 w 1280827"/>
              <a:gd name="connsiteY0" fmla="*/ 2282632 h 2282632"/>
              <a:gd name="connsiteX1" fmla="*/ 6724 w 1280827"/>
              <a:gd name="connsiteY1" fmla="*/ 285756 h 2282632"/>
              <a:gd name="connsiteX2" fmla="*/ 292480 w 1280827"/>
              <a:gd name="connsiteY2" fmla="*/ 0 h 2282632"/>
              <a:gd name="connsiteX3" fmla="*/ 1280827 w 1280827"/>
              <a:gd name="connsiteY3" fmla="*/ 0 h 2282632"/>
            </a:gdLst>
            <a:ahLst/>
            <a:cxnLst>
              <a:cxn ang="0">
                <a:pos x="connsiteX0" y="connsiteY0"/>
              </a:cxn>
              <a:cxn ang="0">
                <a:pos x="connsiteX1" y="connsiteY1"/>
              </a:cxn>
              <a:cxn ang="0">
                <a:pos x="connsiteX2" y="connsiteY2"/>
              </a:cxn>
              <a:cxn ang="0">
                <a:pos x="connsiteX3" y="connsiteY3"/>
              </a:cxn>
            </a:cxnLst>
            <a:rect l="l" t="t" r="r" b="b"/>
            <a:pathLst>
              <a:path w="1280827" h="2282632">
                <a:moveTo>
                  <a:pt x="0" y="2282632"/>
                </a:moveTo>
                <a:cubicBezTo>
                  <a:pt x="2241" y="1617007"/>
                  <a:pt x="4483" y="951381"/>
                  <a:pt x="6724" y="285756"/>
                </a:cubicBezTo>
                <a:cubicBezTo>
                  <a:pt x="6724" y="127937"/>
                  <a:pt x="134661" y="0"/>
                  <a:pt x="292480" y="0"/>
                </a:cubicBezTo>
                <a:lnTo>
                  <a:pt x="1280827"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CasellaDiTesto 9">
            <a:extLst>
              <a:ext uri="{FF2B5EF4-FFF2-40B4-BE49-F238E27FC236}">
                <a16:creationId xmlns:a16="http://schemas.microsoft.com/office/drawing/2014/main" id="{B798E875-37D7-4DE1-7663-2BB8AD72F843}"/>
              </a:ext>
            </a:extLst>
          </p:cNvPr>
          <p:cNvSpPr txBox="1"/>
          <p:nvPr/>
        </p:nvSpPr>
        <p:spPr>
          <a:xfrm>
            <a:off x="1274144" y="4918111"/>
            <a:ext cx="1432268"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New York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Philadelphia</a:t>
            </a:r>
            <a:endParaRPr kumimoji="0" lang="it-IT" sz="17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endParaRPr>
          </a:p>
        </p:txBody>
      </p:sp>
      <p:sp>
        <p:nvSpPr>
          <p:cNvPr id="11" name="Rettangolo 10">
            <a:extLst>
              <a:ext uri="{FF2B5EF4-FFF2-40B4-BE49-F238E27FC236}">
                <a16:creationId xmlns:a16="http://schemas.microsoft.com/office/drawing/2014/main" id="{C0D461AA-D70A-4B73-86C4-3FEE75B6C643}"/>
              </a:ext>
            </a:extLst>
          </p:cNvPr>
          <p:cNvSpPr/>
          <p:nvPr/>
        </p:nvSpPr>
        <p:spPr>
          <a:xfrm>
            <a:off x="6467363" y="4946358"/>
            <a:ext cx="245580"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t>
            </a:r>
            <a:endParaRPr kumimoji="0" lang="it-IT"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1859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F7D65B6-3240-FC15-03B1-CEFF3CAD639B}"/>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12 of 17</a:t>
            </a:r>
          </a:p>
        </p:txBody>
      </p:sp>
      <p:sp>
        <p:nvSpPr>
          <p:cNvPr id="3" name="CasellaDiTesto 2">
            <a:extLst>
              <a:ext uri="{FF2B5EF4-FFF2-40B4-BE49-F238E27FC236}">
                <a16:creationId xmlns:a16="http://schemas.microsoft.com/office/drawing/2014/main" id="{DAB5F2F4-2F1B-D2E0-A3D8-D2B6F4702EEB}"/>
              </a:ext>
            </a:extLst>
          </p:cNvPr>
          <p:cNvSpPr txBox="1"/>
          <p:nvPr/>
        </p:nvSpPr>
        <p:spPr>
          <a:xfrm>
            <a:off x="572400" y="518636"/>
            <a:ext cx="11085250" cy="10079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18</a:t>
            </a: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 manufacturing plants</a:t>
            </a:r>
            <a:endPar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EUROPE is the Group’s heart of production</a:t>
            </a:r>
            <a:endPar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mn-cs"/>
            </a:endParaRPr>
          </a:p>
        </p:txBody>
      </p:sp>
      <p:sp>
        <p:nvSpPr>
          <p:cNvPr id="4" name="CasellaDiTesto 3">
            <a:extLst>
              <a:ext uri="{FF2B5EF4-FFF2-40B4-BE49-F238E27FC236}">
                <a16:creationId xmlns:a16="http://schemas.microsoft.com/office/drawing/2014/main" id="{C9E066B9-EC88-BE9E-CE82-8CE4EA2D5482}"/>
              </a:ext>
            </a:extLst>
          </p:cNvPr>
          <p:cNvSpPr txBox="1"/>
          <p:nvPr/>
        </p:nvSpPr>
        <p:spPr>
          <a:xfrm>
            <a:off x="2166026" y="6618423"/>
            <a:ext cx="7029854" cy="153888"/>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Plants dedicated to the production for global markets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Biotech manufacturing with development and production processes also for third parties</a:t>
            </a:r>
            <a:endPar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mn-ea"/>
              <a:cs typeface="+mn-cs"/>
            </a:endParaRPr>
          </a:p>
        </p:txBody>
      </p:sp>
      <p:sp>
        <p:nvSpPr>
          <p:cNvPr id="5" name="CasellaDiTesto 4">
            <a:extLst>
              <a:ext uri="{FF2B5EF4-FFF2-40B4-BE49-F238E27FC236}">
                <a16:creationId xmlns:a16="http://schemas.microsoft.com/office/drawing/2014/main" id="{04B43924-B4D9-3BB3-B88A-9111459CF405}"/>
              </a:ext>
            </a:extLst>
          </p:cNvPr>
          <p:cNvSpPr txBox="1">
            <a:spLocks/>
          </p:cNvSpPr>
          <p:nvPr/>
        </p:nvSpPr>
        <p:spPr>
          <a:xfrm>
            <a:off x="572400" y="1809454"/>
            <a:ext cx="6254189" cy="2232054"/>
          </a:xfrm>
          <a:prstGeom prst="rect">
            <a:avLst/>
          </a:prstGeom>
          <a:solidFill>
            <a:schemeClr val="bg1"/>
          </a:solidFill>
          <a:ln w="9525">
            <a:noFill/>
          </a:ln>
          <a:effectLst>
            <a:outerShdw blurRad="317500" algn="ctr" rotWithShape="0">
              <a:prstClr val="black">
                <a:alpha val="20000"/>
              </a:prstClr>
            </a:outerShdw>
          </a:effectLst>
        </p:spPr>
        <p:txBody>
          <a:bodyPr wrap="square" lIns="180000" tIns="180000" rIns="180000" bIns="180000" rtlCol="0">
            <a:noAutofit/>
          </a:bodyPr>
          <a:lstStyle/>
          <a:p>
            <a:pPr marL="0" marR="0" lvl="0" indent="0" algn="l" defTabSz="914400" rtl="0" eaLnBrk="1" fontAlgn="auto" latinLnBrk="0" hangingPunct="1">
              <a:lnSpc>
                <a:spcPct val="100000"/>
              </a:lnSpc>
              <a:spcBef>
                <a:spcPts val="0"/>
              </a:spcBef>
              <a:spcAft>
                <a:spcPts val="1000"/>
              </a:spcAft>
              <a:buClrTx/>
              <a:buSzTx/>
              <a:buFontTx/>
              <a:buNone/>
              <a:tabLst>
                <a:tab pos="1150938" algn="l"/>
              </a:tabLst>
              <a:defRPr/>
            </a:pPr>
            <a:endParaRPr kumimoji="0" lang="it-IT" sz="5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1000"/>
              </a:spcAft>
              <a:buClrTx/>
              <a:buSzTx/>
              <a:buFontTx/>
              <a:buNone/>
              <a:tabLst>
                <a:tab pos="1150938" algn="l"/>
              </a:tabLst>
              <a:defRPr/>
            </a:pPr>
            <a:r>
              <a:rPr kumimoji="0" lang="it-IT" sz="16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Italy</a:t>
            </a:r>
            <a: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Pisa (2 plants), Florence (2 plants)</a:t>
            </a:r>
            <a:b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br>
            <a: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Pomezia**, L'Aquila, Lomagna (Lecco),</a:t>
            </a:r>
            <a:b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br>
            <a: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Casaletto Lodigiano (Lodi)</a:t>
            </a:r>
          </a:p>
          <a:p>
            <a:pPr marL="0" marR="0" lvl="0" indent="0" algn="l" defTabSz="914400" rtl="0" eaLnBrk="1" fontAlgn="auto" latinLnBrk="0" hangingPunct="1">
              <a:lnSpc>
                <a:spcPct val="100000"/>
              </a:lnSpc>
              <a:spcBef>
                <a:spcPts val="0"/>
              </a:spcBef>
              <a:spcAft>
                <a:spcPts val="1000"/>
              </a:spcAft>
              <a:buClrTx/>
              <a:buSzTx/>
              <a:buFontTx/>
              <a:buNone/>
              <a:tabLst>
                <a:tab pos="1150938" algn="l"/>
              </a:tabLst>
              <a:defRPr/>
            </a:pPr>
            <a:r>
              <a:rPr kumimoji="0" lang="it-IT" sz="16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Spain</a:t>
            </a:r>
            <a: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Barcelona</a:t>
            </a:r>
          </a:p>
          <a:p>
            <a:pPr marL="0" marR="0" lvl="0" indent="0" algn="l" defTabSz="914400" rtl="0" eaLnBrk="1" fontAlgn="auto" latinLnBrk="0" hangingPunct="1">
              <a:lnSpc>
                <a:spcPct val="100000"/>
              </a:lnSpc>
              <a:spcBef>
                <a:spcPts val="0"/>
              </a:spcBef>
              <a:spcAft>
                <a:spcPts val="1000"/>
              </a:spcAft>
              <a:buClrTx/>
              <a:buSzTx/>
              <a:buFontTx/>
              <a:buNone/>
              <a:tabLst>
                <a:tab pos="1150938" algn="l"/>
              </a:tabLst>
              <a:defRPr/>
            </a:pPr>
            <a:r>
              <a:rPr kumimoji="0" lang="it-IT" sz="16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Germany</a:t>
            </a:r>
            <a:r>
              <a:rPr kumimoji="0" lang="it-IT" sz="16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Berlin (2 plants), Dresden</a:t>
            </a:r>
            <a:endParaRPr kumimoji="0" lang="it-IT" sz="16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7" name="CasellaDiTesto 6">
            <a:extLst>
              <a:ext uri="{FF2B5EF4-FFF2-40B4-BE49-F238E27FC236}">
                <a16:creationId xmlns:a16="http://schemas.microsoft.com/office/drawing/2014/main" id="{F9F7B0EB-3787-1930-6D3C-6AD31591DE7B}"/>
              </a:ext>
            </a:extLst>
          </p:cNvPr>
          <p:cNvSpPr txBox="1"/>
          <p:nvPr/>
        </p:nvSpPr>
        <p:spPr>
          <a:xfrm>
            <a:off x="572400" y="4607209"/>
            <a:ext cx="5374690"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Plants dedicated to the </a:t>
            </a:r>
            <a:r>
              <a:rPr kumimoji="0" lang="it-IT" sz="14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production for local markets </a:t>
            </a:r>
            <a:r>
              <a:rPr kumimoji="0" lang="it-IT" sz="14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are located in Central America (Guatemala City), Ireland (Shannon), Turkey (Istanbul), Russia (Kaluga) and Indonesia (Jakarta)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U.S.A. (Philadelphia - Huntingdon Valley): </a:t>
            </a:r>
            <a:r>
              <a:rPr kumimoji="0" lang="it-IT" sz="14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diagnostic production</a:t>
            </a:r>
          </a:p>
        </p:txBody>
      </p:sp>
      <p:sp>
        <p:nvSpPr>
          <p:cNvPr id="6" name="Rettangolo 5">
            <a:extLst>
              <a:ext uri="{FF2B5EF4-FFF2-40B4-BE49-F238E27FC236}">
                <a16:creationId xmlns:a16="http://schemas.microsoft.com/office/drawing/2014/main" id="{97DD5F86-C512-4807-9A87-C7CDA5652E7B}"/>
              </a:ext>
            </a:extLst>
          </p:cNvPr>
          <p:cNvSpPr/>
          <p:nvPr/>
        </p:nvSpPr>
        <p:spPr>
          <a:xfrm>
            <a:off x="5468620" y="557505"/>
            <a:ext cx="250390"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a:t>
            </a:r>
            <a:endParaRPr kumimoji="0" lang="it-IT"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4229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E781DE0-8B99-4065-8A4B-67494F00FC48}"/>
              </a:ext>
            </a:extLst>
          </p:cNvPr>
          <p:cNvSpPr/>
          <p:nvPr/>
        </p:nvSpPr>
        <p:spPr>
          <a:xfrm>
            <a:off x="457200" y="369306"/>
            <a:ext cx="11147196" cy="614783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143F59"/>
                </a:solidFill>
                <a:effectLst/>
                <a:uLnTx/>
                <a:uFillTx/>
                <a:latin typeface="Roboto Light" panose="020B0604020202020204" charset="0"/>
                <a:ea typeface="Roboto Light" panose="020B0604020202020204" charset="0"/>
              </a:rPr>
              <a:t>Menarini’s Organizational Structure and Regional Presence</a:t>
            </a:r>
            <a:endParaRPr kumimoji="0" lang="en-US" sz="3550" b="0" i="0" u="none" strike="noStrike" kern="0" cap="none" spc="0" normalizeH="0" baseline="0" noProof="0" dirty="0">
              <a:ln>
                <a:noFill/>
              </a:ln>
              <a:solidFill>
                <a:srgbClr val="143F59"/>
              </a:solidFill>
              <a:effectLst/>
              <a:uLnTx/>
              <a:uFillTx/>
              <a:latin typeface="Roboto Light" panose="020B0604020202020204" charset="0"/>
              <a:ea typeface="Roboto Light" panose="020B060402020202020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143F59"/>
              </a:solidFill>
              <a:effectLst/>
              <a:uLnTx/>
              <a:uFillTx/>
              <a:latin typeface="Roboto Light" panose="020B0604020202020204" charset="0"/>
              <a:ea typeface="Roboto Light" panose="020B0604020202020204"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While the </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Oncology business </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is an independent organizational unit, headquartered in the</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US</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the rest of the pharmaceutical business, also known as </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Primary and Specialty Care</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is organized into </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four regional hubs</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a:t>
            </a:r>
          </a:p>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Western Europe</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the </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Middle East</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and </a:t>
            </a: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Africa</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(WEMEA), which is headquartered in Florence, Italy;</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Germany and Central+Eastern Europe</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headquartered in Berlin;</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Spain and Latin America</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headquartered in Barcelona;</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Asia-Pacific</a:t>
            </a:r>
            <a:r>
              <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 headquartered in Singapore.</a:t>
            </a:r>
          </a:p>
          <a:p>
            <a:pPr marL="342900" marR="0" lvl="0" indent="-342900" algn="just" defTabSz="914400" rtl="0" eaLnBrk="1" fontAlgn="auto" latinLnBrk="0" hangingPunct="1">
              <a:lnSpc>
                <a:spcPct val="100000"/>
              </a:lnSpc>
              <a:spcBef>
                <a:spcPts val="600"/>
              </a:spcBef>
              <a:spcAft>
                <a:spcPts val="0"/>
              </a:spcAft>
              <a:buClrTx/>
              <a:buSzTx/>
              <a:buFontTx/>
              <a:buChar char="-"/>
              <a:tabLst/>
              <a:defRPr/>
            </a:pPr>
            <a:endParaRPr kumimoji="0" lang="en-US" sz="20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rPr>
              <a:t>R&amp;D, Manufacturing, Scientific Medical Information and Sales are highly integrated functions that work at the global, regional and local level. </a:t>
            </a:r>
          </a:p>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endParaRPr>
          </a:p>
          <a:p>
            <a:pPr lvl="0" algn="just">
              <a:spcBef>
                <a:spcPts val="600"/>
              </a:spcBef>
              <a:defRPr/>
            </a:pPr>
            <a:r>
              <a:rPr lang="en-US" dirty="0">
                <a:solidFill>
                  <a:srgbClr val="143F59"/>
                </a:solidFill>
                <a:latin typeface="Roboto Light" panose="020B0604020202020204" charset="0"/>
                <a:ea typeface="Roboto Light" panose="020B0604020202020204" charset="0"/>
              </a:rPr>
              <a:t>Intangibles’ ownership is centered within four regional hub entities situated in Italy, Germany, Spain and Singapore. Functioning as entrepreneurs, these organizations source manufacturing and R&amp;D services to supply products to local distributors. These local distributors operate as co-entrepreneurs, contributing a vital competitive advantage through their specialized medical information services.</a:t>
            </a:r>
            <a:endParaRPr kumimoji="0" lang="it-IT" b="0" i="0" u="none" strike="noStrike" kern="1200" cap="none" spc="0" normalizeH="0" baseline="0" noProof="0" dirty="0">
              <a:ln>
                <a:noFill/>
              </a:ln>
              <a:solidFill>
                <a:srgbClr val="143F59"/>
              </a:solidFill>
              <a:effectLst/>
              <a:uLnTx/>
              <a:uFillTx/>
              <a:latin typeface="Roboto Light" panose="020B0604020202020204" charset="0"/>
              <a:ea typeface="Roboto Light" panose="020B0604020202020204" charset="0"/>
            </a:endParaRPr>
          </a:p>
        </p:txBody>
      </p:sp>
      <p:sp>
        <p:nvSpPr>
          <p:cNvPr id="3" name="CasellaDiTesto 2">
            <a:extLst>
              <a:ext uri="{FF2B5EF4-FFF2-40B4-BE49-F238E27FC236}">
                <a16:creationId xmlns:a16="http://schemas.microsoft.com/office/drawing/2014/main" id="{F5D47949-4EA7-4559-9BB4-CE1FB8A7BE9D}"/>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13 of 17</a:t>
            </a:r>
          </a:p>
        </p:txBody>
      </p:sp>
    </p:spTree>
    <p:extLst>
      <p:ext uri="{BB962C8B-B14F-4D97-AF65-F5344CB8AC3E}">
        <p14:creationId xmlns:p14="http://schemas.microsoft.com/office/powerpoint/2010/main" val="146962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5D47949-4EA7-4559-9BB4-CE1FB8A7BE9D}"/>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14 of 17</a:t>
            </a:r>
          </a:p>
        </p:txBody>
      </p:sp>
      <p:sp>
        <p:nvSpPr>
          <p:cNvPr id="4" name="Title 1">
            <a:extLst>
              <a:ext uri="{FF2B5EF4-FFF2-40B4-BE49-F238E27FC236}">
                <a16:creationId xmlns:a16="http://schemas.microsoft.com/office/drawing/2014/main" id="{D43D8EBD-811C-4067-B5B4-EC28F0C952AA}"/>
              </a:ext>
            </a:extLst>
          </p:cNvPr>
          <p:cNvSpPr txBox="1">
            <a:spLocks/>
          </p:cNvSpPr>
          <p:nvPr/>
        </p:nvSpPr>
        <p:spPr>
          <a:xfrm>
            <a:off x="591671" y="450382"/>
            <a:ext cx="8314764" cy="6238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0" i="0" kern="1200">
                <a:solidFill>
                  <a:schemeClr val="tx1"/>
                </a:solidFill>
                <a:latin typeface="Roboto" panose="02000000000000000000" pitchFamily="2" charset="0"/>
                <a:ea typeface="+mj-ea"/>
                <a:cs typeface="+mj-cs"/>
              </a:defRPr>
            </a:lvl1pPr>
          </a:lstStyle>
          <a:p>
            <a:pPr algn="l"/>
            <a:r>
              <a:rPr lang="en-US" sz="3200" dirty="0">
                <a:solidFill>
                  <a:srgbClr val="143F59"/>
                </a:solidFill>
                <a:latin typeface="Roboto Light" panose="02000000000000000000" pitchFamily="2" charset="0"/>
                <a:ea typeface="Roboto Light" panose="02000000000000000000" pitchFamily="2" charset="0"/>
                <a:cs typeface="+mn-cs"/>
              </a:rPr>
              <a:t>Example#1 single-region product</a:t>
            </a:r>
            <a:endParaRPr lang="it-IT" sz="3200" dirty="0">
              <a:solidFill>
                <a:srgbClr val="143F59"/>
              </a:solidFill>
              <a:latin typeface="Roboto Light" panose="02000000000000000000" pitchFamily="2" charset="0"/>
              <a:ea typeface="Roboto Light" panose="02000000000000000000" pitchFamily="2" charset="0"/>
              <a:cs typeface="+mn-cs"/>
            </a:endParaRPr>
          </a:p>
        </p:txBody>
      </p:sp>
      <p:sp>
        <p:nvSpPr>
          <p:cNvPr id="5" name="Content Placeholder 2">
            <a:extLst>
              <a:ext uri="{FF2B5EF4-FFF2-40B4-BE49-F238E27FC236}">
                <a16:creationId xmlns:a16="http://schemas.microsoft.com/office/drawing/2014/main" id="{6E808398-31C9-4EAB-924F-DCBE89593071}"/>
              </a:ext>
            </a:extLst>
          </p:cNvPr>
          <p:cNvSpPr txBox="1">
            <a:spLocks/>
          </p:cNvSpPr>
          <p:nvPr/>
        </p:nvSpPr>
        <p:spPr>
          <a:xfrm>
            <a:off x="799997" y="1664261"/>
            <a:ext cx="9919446"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Roboto" panose="02000000000000000000"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oboto" panose="02000000000000000000"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Roboto" panose="02000000000000000000"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A promising product is identified for exclusive exploitation within the Central-Eastern Europe territory;</a:t>
            </a:r>
          </a:p>
          <a:p>
            <a:pPr algn="just" fontAlgn="base"/>
            <a:endParaRPr lang="en-US" sz="1400" dirty="0">
              <a:solidFill>
                <a:srgbClr val="143F59"/>
              </a:solidFill>
              <a:latin typeface="Roboto Light" panose="02000000000000000000" pitchFamily="2" charset="0"/>
              <a:ea typeface="Roboto Light" panose="02000000000000000000" pitchFamily="2" charset="0"/>
            </a:endParaRPr>
          </a:p>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Intellectual Property (IP) rights are obtained by a German subsidiary from a licensor, who retains the rights for territories outside the region. Compensation generally consists of a combination of upfront payment, milestone payments, and royalties;</a:t>
            </a:r>
          </a:p>
          <a:p>
            <a:pPr algn="just" fontAlgn="base"/>
            <a:endParaRPr lang="en-US" sz="1400" dirty="0">
              <a:solidFill>
                <a:srgbClr val="143F59"/>
              </a:solidFill>
              <a:latin typeface="Roboto Light" panose="02000000000000000000" pitchFamily="2" charset="0"/>
              <a:ea typeface="Roboto Light" panose="02000000000000000000" pitchFamily="2" charset="0"/>
            </a:endParaRPr>
          </a:p>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In cases where the product is in development stages (eg preclinical or clinical phases 1, 2 or 3), the parties establish mutual obligations for the execution of subsequent R&amp;D activities required to produce robust clinical data. Menarini Ricerche SpA has the expertise to conduct those R&amp;D activities, if needed, on a service basis and at the German entity's risk; </a:t>
            </a:r>
          </a:p>
        </p:txBody>
      </p:sp>
    </p:spTree>
    <p:extLst>
      <p:ext uri="{BB962C8B-B14F-4D97-AF65-F5344CB8AC3E}">
        <p14:creationId xmlns:p14="http://schemas.microsoft.com/office/powerpoint/2010/main" val="2887909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5D47949-4EA7-4559-9BB4-CE1FB8A7BE9D}"/>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15 of 17</a:t>
            </a:r>
          </a:p>
        </p:txBody>
      </p:sp>
      <p:sp>
        <p:nvSpPr>
          <p:cNvPr id="4" name="Title 1">
            <a:extLst>
              <a:ext uri="{FF2B5EF4-FFF2-40B4-BE49-F238E27FC236}">
                <a16:creationId xmlns:a16="http://schemas.microsoft.com/office/drawing/2014/main" id="{D43D8EBD-811C-4067-B5B4-EC28F0C952AA}"/>
              </a:ext>
            </a:extLst>
          </p:cNvPr>
          <p:cNvSpPr txBox="1">
            <a:spLocks/>
          </p:cNvSpPr>
          <p:nvPr/>
        </p:nvSpPr>
        <p:spPr>
          <a:xfrm>
            <a:off x="591671" y="458739"/>
            <a:ext cx="8314764" cy="6238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0" i="0" kern="1200">
                <a:solidFill>
                  <a:schemeClr val="tx1"/>
                </a:solidFill>
                <a:latin typeface="Roboto" panose="02000000000000000000" pitchFamily="2" charset="0"/>
                <a:ea typeface="+mj-ea"/>
                <a:cs typeface="+mj-cs"/>
              </a:defRPr>
            </a:lvl1pPr>
          </a:lstStyle>
          <a:p>
            <a:pPr algn="l"/>
            <a:r>
              <a:rPr lang="en-US" sz="3200" dirty="0">
                <a:solidFill>
                  <a:srgbClr val="143F59"/>
                </a:solidFill>
                <a:latin typeface="Roboto Light" panose="02000000000000000000" pitchFamily="2" charset="0"/>
                <a:ea typeface="Roboto Light" panose="02000000000000000000" pitchFamily="2" charset="0"/>
                <a:cs typeface="+mn-cs"/>
              </a:rPr>
              <a:t>Example#2 multi-region product</a:t>
            </a:r>
            <a:endParaRPr lang="it-IT" sz="3200" dirty="0">
              <a:solidFill>
                <a:srgbClr val="143F59"/>
              </a:solidFill>
              <a:latin typeface="Roboto Light" panose="02000000000000000000" pitchFamily="2" charset="0"/>
              <a:ea typeface="Roboto Light" panose="02000000000000000000" pitchFamily="2" charset="0"/>
              <a:cs typeface="+mn-cs"/>
            </a:endParaRPr>
          </a:p>
        </p:txBody>
      </p:sp>
      <p:sp>
        <p:nvSpPr>
          <p:cNvPr id="8" name="Content Placeholder 2">
            <a:extLst>
              <a:ext uri="{FF2B5EF4-FFF2-40B4-BE49-F238E27FC236}">
                <a16:creationId xmlns:a16="http://schemas.microsoft.com/office/drawing/2014/main" id="{C7EEE0DE-F09E-49AA-8184-CCD5394CA238}"/>
              </a:ext>
            </a:extLst>
          </p:cNvPr>
          <p:cNvSpPr txBox="1">
            <a:spLocks/>
          </p:cNvSpPr>
          <p:nvPr/>
        </p:nvSpPr>
        <p:spPr>
          <a:xfrm>
            <a:off x="856130" y="1834590"/>
            <a:ext cx="9892553"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Roboto" panose="02000000000000000000"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oboto" panose="02000000000000000000"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Roboto" panose="02000000000000000000"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A promising product is identified for exclusive exploitation across two or more regions (eg the Western Europe and Central-Eastern Europe territory);</a:t>
            </a:r>
          </a:p>
          <a:p>
            <a:pPr algn="just" fontAlgn="base"/>
            <a:endParaRPr lang="en-US" sz="1400" dirty="0">
              <a:solidFill>
                <a:srgbClr val="143F59"/>
              </a:solidFill>
              <a:latin typeface="Roboto Light" panose="02000000000000000000" pitchFamily="2" charset="0"/>
              <a:ea typeface="Roboto Light" panose="02000000000000000000" pitchFamily="2" charset="0"/>
            </a:endParaRPr>
          </a:p>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Intellectual Property (IP) rights are obtained by an EU subsidiary specialized in IP Protection and sub-licensed out to the Italian entity and the German Entity for exploitation in the respective territories;</a:t>
            </a:r>
          </a:p>
          <a:p>
            <a:pPr marL="342900" indent="-342900" algn="just" fontAlgn="base">
              <a:buFont typeface="Arial" panose="020B0604020202020204" pitchFamily="34" charset="0"/>
              <a:buChar char="•"/>
            </a:pPr>
            <a:endParaRPr lang="en-US" sz="1400" dirty="0">
              <a:solidFill>
                <a:srgbClr val="143F59"/>
              </a:solidFill>
              <a:latin typeface="Roboto Light" panose="02000000000000000000" pitchFamily="2" charset="0"/>
              <a:ea typeface="Roboto Light" panose="02000000000000000000" pitchFamily="2" charset="0"/>
            </a:endParaRPr>
          </a:p>
          <a:p>
            <a:pPr marL="342900" indent="-342900" algn="just" fontAlgn="base">
              <a:buFont typeface="Arial" panose="020B0604020202020204" pitchFamily="34" charset="0"/>
              <a:buChar char="•"/>
            </a:pPr>
            <a:r>
              <a:rPr lang="en-US" sz="2200" dirty="0">
                <a:solidFill>
                  <a:srgbClr val="143F59"/>
                </a:solidFill>
                <a:latin typeface="Roboto Light" panose="02000000000000000000" pitchFamily="2" charset="0"/>
                <a:ea typeface="Roboto Light" panose="02000000000000000000" pitchFamily="2" charset="0"/>
              </a:rPr>
              <a:t>The EU entity, the Italian entity and the German entity establish mutual obligations commensurate to their risks and rewards.</a:t>
            </a:r>
          </a:p>
        </p:txBody>
      </p:sp>
    </p:spTree>
    <p:extLst>
      <p:ext uri="{BB962C8B-B14F-4D97-AF65-F5344CB8AC3E}">
        <p14:creationId xmlns:p14="http://schemas.microsoft.com/office/powerpoint/2010/main" val="3644185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5D47949-4EA7-4559-9BB4-CE1FB8A7BE9D}"/>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16 of 17</a:t>
            </a:r>
          </a:p>
        </p:txBody>
      </p:sp>
      <p:sp>
        <p:nvSpPr>
          <p:cNvPr id="4" name="Title 1">
            <a:extLst>
              <a:ext uri="{FF2B5EF4-FFF2-40B4-BE49-F238E27FC236}">
                <a16:creationId xmlns:a16="http://schemas.microsoft.com/office/drawing/2014/main" id="{D43D8EBD-811C-4067-B5B4-EC28F0C952AA}"/>
              </a:ext>
            </a:extLst>
          </p:cNvPr>
          <p:cNvSpPr txBox="1">
            <a:spLocks/>
          </p:cNvSpPr>
          <p:nvPr/>
        </p:nvSpPr>
        <p:spPr>
          <a:xfrm>
            <a:off x="573742" y="422882"/>
            <a:ext cx="8314764" cy="6238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0" i="0" kern="1200">
                <a:solidFill>
                  <a:schemeClr val="tx1"/>
                </a:solidFill>
                <a:latin typeface="Roboto" panose="02000000000000000000" pitchFamily="2" charset="0"/>
                <a:ea typeface="+mj-ea"/>
                <a:cs typeface="+mj-cs"/>
              </a:defRPr>
            </a:lvl1pPr>
          </a:lstStyle>
          <a:p>
            <a:pPr algn="l"/>
            <a:r>
              <a:rPr lang="en-US" sz="3200" dirty="0">
                <a:solidFill>
                  <a:srgbClr val="143F59"/>
                </a:solidFill>
                <a:latin typeface="Roboto Light" panose="02000000000000000000" pitchFamily="2" charset="0"/>
                <a:ea typeface="Roboto Light" panose="02000000000000000000" pitchFamily="2" charset="0"/>
                <a:cs typeface="+mn-cs"/>
              </a:rPr>
              <a:t>Example#3 Oncology product</a:t>
            </a:r>
            <a:endParaRPr lang="it-IT" sz="3200" dirty="0">
              <a:solidFill>
                <a:srgbClr val="143F59"/>
              </a:solidFill>
              <a:latin typeface="Roboto Light" panose="02000000000000000000" pitchFamily="2" charset="0"/>
              <a:ea typeface="Roboto Light" panose="02000000000000000000" pitchFamily="2" charset="0"/>
              <a:cs typeface="+mn-cs"/>
            </a:endParaRPr>
          </a:p>
        </p:txBody>
      </p:sp>
      <p:sp>
        <p:nvSpPr>
          <p:cNvPr id="5" name="Content Placeholder 2">
            <a:extLst>
              <a:ext uri="{FF2B5EF4-FFF2-40B4-BE49-F238E27FC236}">
                <a16:creationId xmlns:a16="http://schemas.microsoft.com/office/drawing/2014/main" id="{97C6C78B-1492-4296-AAB0-FBB70CCF9622}"/>
              </a:ext>
            </a:extLst>
          </p:cNvPr>
          <p:cNvSpPr txBox="1">
            <a:spLocks/>
          </p:cNvSpPr>
          <p:nvPr/>
        </p:nvSpPr>
        <p:spPr>
          <a:xfrm>
            <a:off x="838200" y="1314483"/>
            <a:ext cx="10797988" cy="478179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Roboto" panose="02000000000000000000"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oboto" panose="02000000000000000000"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Roboto" panose="02000000000000000000"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Roboto" panose="02000000000000000000"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A promising product is identified for exclusive exploitation world-wide;</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Intellectual Property (IP) rights are obtained by a US subsidiary from a licensor. </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The US subsidiary performs the clinical development activity to bring the product to market, using own workforce plus workforce sourced from Italian and German subsidiaries</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Manufacturing for the US market is usually a US CMO</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For Europe a blister is required so the bulk is shipped to Germany where the finished product is packaged and shipped to a Logistic Provider (3</a:t>
            </a:r>
            <a:r>
              <a:rPr lang="en-US" sz="1900" baseline="30000" dirty="0">
                <a:solidFill>
                  <a:srgbClr val="143F59"/>
                </a:solidFill>
                <a:latin typeface="Roboto Light" panose="02000000000000000000" pitchFamily="2" charset="0"/>
                <a:ea typeface="Roboto Light" panose="02000000000000000000" pitchFamily="2" charset="0"/>
              </a:rPr>
              <a:t>rd</a:t>
            </a:r>
            <a:r>
              <a:rPr lang="en-US" sz="1900" dirty="0">
                <a:solidFill>
                  <a:srgbClr val="143F59"/>
                </a:solidFill>
                <a:latin typeface="Roboto Light" panose="02000000000000000000" pitchFamily="2" charset="0"/>
                <a:ea typeface="Roboto Light" panose="02000000000000000000" pitchFamily="2" charset="0"/>
              </a:rPr>
              <a:t> party)</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A Dutch entity performs the import from the US and exports to other subsidiaries which perform the medical-marketing activities and bill the final client for the goods</a:t>
            </a:r>
          </a:p>
          <a:p>
            <a:pPr marL="342900" indent="-342900" algn="just" fontAlgn="base">
              <a:buFont typeface="Arial" panose="020B0604020202020204" pitchFamily="34" charset="0"/>
              <a:buChar char="•"/>
            </a:pPr>
            <a:r>
              <a:rPr lang="en-US" sz="1900" dirty="0">
                <a:solidFill>
                  <a:srgbClr val="143F59"/>
                </a:solidFill>
                <a:latin typeface="Roboto Light" panose="02000000000000000000" pitchFamily="2" charset="0"/>
                <a:ea typeface="Roboto Light" panose="02000000000000000000" pitchFamily="2" charset="0"/>
              </a:rPr>
              <a:t>The Logistic Provider physically receives the goods and moves them across countries, before shipment directly to the hospitals. Its P&amp;L records only a service fee rather than "purchases“ and “sales”. </a:t>
            </a:r>
            <a:r>
              <a:rPr lang="en-US" sz="1900">
                <a:solidFill>
                  <a:srgbClr val="143F59"/>
                </a:solidFill>
                <a:latin typeface="Roboto Light" panose="02000000000000000000" pitchFamily="2" charset="0"/>
                <a:ea typeface="Roboto Light" panose="02000000000000000000" pitchFamily="2" charset="0"/>
              </a:rPr>
              <a:t>Consequently</a:t>
            </a:r>
            <a:r>
              <a:rPr lang="en-US" sz="1900" dirty="0">
                <a:solidFill>
                  <a:srgbClr val="143F59"/>
                </a:solidFill>
                <a:latin typeface="Roboto Light" panose="02000000000000000000" pitchFamily="2" charset="0"/>
                <a:ea typeface="Roboto Light" panose="02000000000000000000" pitchFamily="2" charset="0"/>
              </a:rPr>
              <a:t>, institutional financial metrics — derived from profit and loss statements and trade flows records — may show discrepancies.</a:t>
            </a:r>
          </a:p>
          <a:p>
            <a:pPr marL="342900" indent="-342900" algn="just" fontAlgn="base">
              <a:buFont typeface="Arial" panose="020B0604020202020204" pitchFamily="34" charset="0"/>
              <a:buChar char="•"/>
            </a:pPr>
            <a:endParaRPr lang="en-US" sz="1900" b="1" dirty="0">
              <a:solidFill>
                <a:srgbClr val="143F59"/>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119194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A7A8CD5-A23C-4FC8-85F5-E507D393A93C}"/>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a:t>
            </a:r>
            <a:r>
              <a:rPr lang="it-IT" sz="900" dirty="0">
                <a:solidFill>
                  <a:prstClr val="white"/>
                </a:solidFill>
                <a:latin typeface="Roboto" panose="02000000000000000000" pitchFamily="2" charset="0"/>
                <a:ea typeface="Roboto" panose="02000000000000000000" pitchFamily="2" charset="0"/>
              </a:rPr>
              <a:t>17 </a:t>
            </a: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of 17</a:t>
            </a:r>
          </a:p>
        </p:txBody>
      </p:sp>
    </p:spTree>
    <p:extLst>
      <p:ext uri="{BB962C8B-B14F-4D97-AF65-F5344CB8AC3E}">
        <p14:creationId xmlns:p14="http://schemas.microsoft.com/office/powerpoint/2010/main" val="49723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CBD27E34-0E0A-9B77-1B95-37D72FAA266E}"/>
              </a:ext>
            </a:extLst>
          </p:cNvPr>
          <p:cNvSpPr txBox="1"/>
          <p:nvPr/>
        </p:nvSpPr>
        <p:spPr>
          <a:xfrm>
            <a:off x="2321811" y="6125981"/>
            <a:ext cx="8302197" cy="646331"/>
          </a:xfrm>
          <a:prstGeom prst="rect">
            <a:avLst/>
          </a:prstGeom>
          <a:noFill/>
        </p:spPr>
        <p:txBody>
          <a:bodyPr wrap="square" lIns="0" tIns="0" rIns="0" bIns="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https://www.menarini.com/en-us/news/news-detail/european-commission-approves-menarini-groups-orserdu174-elacestrant-for-the-treatment-of-patients-with-er-her2-locally-advanced-or-metastatic-breast-cancer-with-an-activating-esr1-mutation</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In collaboration with Carrick Therapeutics</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In co-sponsorship with MedSir</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Karyopharm trial. Based on the Licensing agreement in force, Menarini has Exclusive Rights to Commercialize NEXPOVIO for the Treatment of Hematologic and Solid Tumor Oncology Indications in Europe (including the United Kingdom), Latin America and Other Key Countries</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https://www.menarini.com/en-us/news/news-detail/karyopharm-and-menarini-receive-full-marketing-authorisation-from-the-european-commission-for-nexpovio174-selinexor-for-the-treatment-of-patients-with-multiple-myeloma-after-at-least-one-prior-therapy.html</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Commercialized by the Licensor: Karyopharm Therapeutics</a:t>
            </a: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endParaRPr kumimoji="0" lang="it-IT" sz="200" b="0" i="0" u="none" strike="noStrike" kern="1200" cap="none" spc="0" normalizeH="0" baseline="0" noProof="0" dirty="0">
              <a:ln>
                <a:noFill/>
              </a:ln>
              <a:solidFill>
                <a:srgbClr val="4D4D4D"/>
              </a:solidFill>
              <a:effectLst/>
              <a:highlight>
                <a:srgbClr val="00FFFF"/>
              </a:highlight>
              <a:uLnTx/>
              <a:uFillTx/>
              <a:latin typeface="Roboto Condensed" panose="02000000000000000000" pitchFamily="2" charset="0"/>
              <a:ea typeface="Roboto Condensed" panose="02000000000000000000" pitchFamily="2" charset="0"/>
              <a:cs typeface="Roboto Condensed"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endPar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SERD, Selective Estrogen Receptor Degrader; IT, Immunotherapy; SME, Small Molecule Entity; ADC, Antibody Drug Conjugate.; TB, Targeted Biologic; SME, Small Molecule Entity</a:t>
            </a:r>
          </a:p>
        </p:txBody>
      </p:sp>
      <p:graphicFrame>
        <p:nvGraphicFramePr>
          <p:cNvPr id="4" name="Tabella 3">
            <a:extLst>
              <a:ext uri="{FF2B5EF4-FFF2-40B4-BE49-F238E27FC236}">
                <a16:creationId xmlns:a16="http://schemas.microsoft.com/office/drawing/2014/main" id="{2F50146D-DF43-BD35-C012-5E96C4E6155D}"/>
              </a:ext>
            </a:extLst>
          </p:cNvPr>
          <p:cNvGraphicFramePr>
            <a:graphicFrameLocks noGrp="1"/>
          </p:cNvGraphicFramePr>
          <p:nvPr>
            <p:extLst>
              <p:ext uri="{D42A27DB-BD31-4B8C-83A1-F6EECF244321}">
                <p14:modId xmlns:p14="http://schemas.microsoft.com/office/powerpoint/2010/main" val="692538218"/>
              </p:ext>
            </p:extLst>
          </p:nvPr>
        </p:nvGraphicFramePr>
        <p:xfrm>
          <a:off x="658124" y="4322966"/>
          <a:ext cx="11089859" cy="1595264"/>
        </p:xfrm>
        <a:graphic>
          <a:graphicData uri="http://schemas.openxmlformats.org/drawingml/2006/table">
            <a:tbl>
              <a:tblPr firstRow="1" bandRow="1">
                <a:effectLst>
                  <a:outerShdw blurRad="127000" dist="127000" dir="5400000" algn="t" rotWithShape="0">
                    <a:prstClr val="black">
                      <a:alpha val="10000"/>
                    </a:prstClr>
                  </a:outerShdw>
                </a:effectLst>
                <a:tableStyleId>{5C22544A-7EE6-4342-B048-85BDC9FD1C3A}</a:tableStyleId>
              </a:tblPr>
              <a:tblGrid>
                <a:gridCol w="351595">
                  <a:extLst>
                    <a:ext uri="{9D8B030D-6E8A-4147-A177-3AD203B41FA5}">
                      <a16:colId xmlns:a16="http://schemas.microsoft.com/office/drawing/2014/main" val="2925192759"/>
                    </a:ext>
                  </a:extLst>
                </a:gridCol>
                <a:gridCol w="195750">
                  <a:extLst>
                    <a:ext uri="{9D8B030D-6E8A-4147-A177-3AD203B41FA5}">
                      <a16:colId xmlns:a16="http://schemas.microsoft.com/office/drawing/2014/main" val="795786033"/>
                    </a:ext>
                  </a:extLst>
                </a:gridCol>
                <a:gridCol w="1485796">
                  <a:extLst>
                    <a:ext uri="{9D8B030D-6E8A-4147-A177-3AD203B41FA5}">
                      <a16:colId xmlns:a16="http://schemas.microsoft.com/office/drawing/2014/main" val="2378666619"/>
                    </a:ext>
                  </a:extLst>
                </a:gridCol>
                <a:gridCol w="1745393">
                  <a:extLst>
                    <a:ext uri="{9D8B030D-6E8A-4147-A177-3AD203B41FA5}">
                      <a16:colId xmlns:a16="http://schemas.microsoft.com/office/drawing/2014/main" val="3732507311"/>
                    </a:ext>
                  </a:extLst>
                </a:gridCol>
                <a:gridCol w="5597240">
                  <a:extLst>
                    <a:ext uri="{9D8B030D-6E8A-4147-A177-3AD203B41FA5}">
                      <a16:colId xmlns:a16="http://schemas.microsoft.com/office/drawing/2014/main" val="1922763037"/>
                    </a:ext>
                  </a:extLst>
                </a:gridCol>
                <a:gridCol w="1714085">
                  <a:extLst>
                    <a:ext uri="{9D8B030D-6E8A-4147-A177-3AD203B41FA5}">
                      <a16:colId xmlns:a16="http://schemas.microsoft.com/office/drawing/2014/main" val="3265367245"/>
                    </a:ext>
                  </a:extLst>
                </a:gridCol>
              </a:tblGrid>
              <a:tr h="203314">
                <a:tc rowSpan="8">
                  <a:txBody>
                    <a:bodyPr/>
                    <a:lstStyle/>
                    <a:p>
                      <a:pPr algn="ctr"/>
                      <a:r>
                        <a:rPr lang="it-IT" sz="15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HEMATOLOGY</a:t>
                      </a: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rowSpan="6">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COMPOUND</a:t>
                      </a:r>
                    </a:p>
                  </a:txBody>
                  <a:tcPr marL="55449" marR="55449" marT="27725" marB="27725">
                    <a:lnL w="12700" cap="flat" cmpd="sng" algn="ctr">
                      <a:no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DRUG CLASS (TARGET)</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INDICATION</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DEVELOPMENT STAGE</a:t>
                      </a:r>
                    </a:p>
                  </a:txBody>
                  <a:tcPr marL="55449" marR="55449" marT="27725" marB="27725">
                    <a:lnL w="12700" cap="flat" cmpd="sng" algn="ctr">
                      <a:solidFill>
                        <a:srgbClr val="143F59"/>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extLst>
                  <a:ext uri="{0D108BD9-81ED-4DB2-BD59-A6C34878D82A}">
                    <a16:rowId xmlns:a16="http://schemas.microsoft.com/office/drawing/2014/main" val="4232770659"/>
                  </a:ext>
                </a:extLst>
              </a:tr>
              <a:tr h="196910">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Tagraxofusp</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TB (CD123)</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Blastic plasmacytoid dendritic cell neoplasm (BPDCN)</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EMA and FDA: approved</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29009950"/>
                  </a:ext>
                </a:extLst>
              </a:tr>
              <a:tr h="196910">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Tagraxofusp</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TB (CD123)</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Chronic myelomonocytic leukemia (CMML)</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4612457"/>
                  </a:ext>
                </a:extLst>
              </a:tr>
              <a:tr h="196910">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Tagraxofusp</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TB (CD123)</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Myelofibrosis (MF)</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0326646"/>
                  </a:ext>
                </a:extLst>
              </a:tr>
              <a:tr h="196910">
                <a:tc vMerge="1">
                  <a:txBody>
                    <a:bodyPr/>
                    <a:lstStyle/>
                    <a:p>
                      <a:pPr marL="0"/>
                      <a:endParaRPr lang="it-IT" sz="1800" b="0" i="0" dirty="0">
                        <a:solidFill>
                          <a:srgbClr val="143F59"/>
                        </a:solidFill>
                        <a:latin typeface="Oswald Regular"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Tagraxofusp</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TB (CD123)</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Acute Myeloid Leukemia (AML)</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911152"/>
                  </a:ext>
                </a:extLst>
              </a:tr>
              <a:tr h="196910">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Dapolsertib</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(PIM/FLT3i)</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Relapsed/refractory Diffuse Large B-cell Lymphoma (DLBCL)</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0165035"/>
                  </a:ext>
                </a:extLst>
              </a:tr>
              <a:tr h="196910">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Selinexor°°</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(XPO1i)</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Relapsed/refractory Multiple Myeloma***</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EMA and FDA</a:t>
                      </a:r>
                      <a:r>
                        <a:rPr lang="it-IT" sz="700" b="1" i="0" baseline="6000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a:t>
                      </a: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 approved</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351067"/>
                  </a:ext>
                </a:extLst>
              </a:tr>
              <a:tr h="196910">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Selinexor</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(XPO1i)</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Myelofibrosis***</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8942673"/>
                  </a:ext>
                </a:extLst>
              </a:tr>
            </a:tbl>
          </a:graphicData>
        </a:graphic>
      </p:graphicFrame>
      <p:sp>
        <p:nvSpPr>
          <p:cNvPr id="6" name="CasellaDiTesto 5">
            <a:extLst>
              <a:ext uri="{FF2B5EF4-FFF2-40B4-BE49-F238E27FC236}">
                <a16:creationId xmlns:a16="http://schemas.microsoft.com/office/drawing/2014/main" id="{FDB7B641-AFB5-3525-4935-2010B0D09151}"/>
              </a:ext>
            </a:extLst>
          </p:cNvPr>
          <p:cNvSpPr txBox="1"/>
          <p:nvPr/>
        </p:nvSpPr>
        <p:spPr>
          <a:xfrm>
            <a:off x="577009" y="279497"/>
            <a:ext cx="11085250" cy="10079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Research &amp; Development Projects</a:t>
            </a:r>
            <a:endPar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ONCOLOGY</a:t>
            </a:r>
            <a:endPar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mn-cs"/>
            </a:endParaRPr>
          </a:p>
        </p:txBody>
      </p:sp>
      <p:graphicFrame>
        <p:nvGraphicFramePr>
          <p:cNvPr id="3" name="Tabella 2">
            <a:extLst>
              <a:ext uri="{FF2B5EF4-FFF2-40B4-BE49-F238E27FC236}">
                <a16:creationId xmlns:a16="http://schemas.microsoft.com/office/drawing/2014/main" id="{852A9CB1-5228-ED20-A7E4-AF10A0DF6F71}"/>
              </a:ext>
            </a:extLst>
          </p:cNvPr>
          <p:cNvGraphicFramePr>
            <a:graphicFrameLocks noGrp="1"/>
          </p:cNvGraphicFramePr>
          <p:nvPr/>
        </p:nvGraphicFramePr>
        <p:xfrm>
          <a:off x="658125" y="1287465"/>
          <a:ext cx="11089859" cy="2784474"/>
        </p:xfrm>
        <a:graphic>
          <a:graphicData uri="http://schemas.openxmlformats.org/drawingml/2006/table">
            <a:tbl>
              <a:tblPr firstRow="1" bandRow="1">
                <a:effectLst>
                  <a:outerShdw blurRad="127000" dist="127000" dir="5400000" algn="t" rotWithShape="0">
                    <a:prstClr val="black">
                      <a:alpha val="10000"/>
                    </a:prstClr>
                  </a:outerShdw>
                </a:effectLst>
                <a:tableStyleId>{5C22544A-7EE6-4342-B048-85BDC9FD1C3A}</a:tableStyleId>
              </a:tblPr>
              <a:tblGrid>
                <a:gridCol w="351595">
                  <a:extLst>
                    <a:ext uri="{9D8B030D-6E8A-4147-A177-3AD203B41FA5}">
                      <a16:colId xmlns:a16="http://schemas.microsoft.com/office/drawing/2014/main" val="2925192759"/>
                    </a:ext>
                  </a:extLst>
                </a:gridCol>
                <a:gridCol w="195750">
                  <a:extLst>
                    <a:ext uri="{9D8B030D-6E8A-4147-A177-3AD203B41FA5}">
                      <a16:colId xmlns:a16="http://schemas.microsoft.com/office/drawing/2014/main" val="795786033"/>
                    </a:ext>
                  </a:extLst>
                </a:gridCol>
                <a:gridCol w="1452889">
                  <a:extLst>
                    <a:ext uri="{9D8B030D-6E8A-4147-A177-3AD203B41FA5}">
                      <a16:colId xmlns:a16="http://schemas.microsoft.com/office/drawing/2014/main" val="2378666619"/>
                    </a:ext>
                  </a:extLst>
                </a:gridCol>
                <a:gridCol w="1778300">
                  <a:extLst>
                    <a:ext uri="{9D8B030D-6E8A-4147-A177-3AD203B41FA5}">
                      <a16:colId xmlns:a16="http://schemas.microsoft.com/office/drawing/2014/main" val="3732507311"/>
                    </a:ext>
                  </a:extLst>
                </a:gridCol>
                <a:gridCol w="5597240">
                  <a:extLst>
                    <a:ext uri="{9D8B030D-6E8A-4147-A177-3AD203B41FA5}">
                      <a16:colId xmlns:a16="http://schemas.microsoft.com/office/drawing/2014/main" val="1922763037"/>
                    </a:ext>
                  </a:extLst>
                </a:gridCol>
                <a:gridCol w="1714085">
                  <a:extLst>
                    <a:ext uri="{9D8B030D-6E8A-4147-A177-3AD203B41FA5}">
                      <a16:colId xmlns:a16="http://schemas.microsoft.com/office/drawing/2014/main" val="3265367245"/>
                    </a:ext>
                  </a:extLst>
                </a:gridCol>
              </a:tblGrid>
              <a:tr h="207769">
                <a:tc rowSpan="14">
                  <a:txBody>
                    <a:bodyPr/>
                    <a:lstStyle/>
                    <a:p>
                      <a:pPr algn="ctr"/>
                      <a:r>
                        <a:rPr lang="it-IT" sz="15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SOLID TUMORS</a:t>
                      </a: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0">
                      <a:noFill/>
                    </a:lnB>
                    <a:lnTlToBr w="12700" cmpd="sng">
                      <a:noFill/>
                      <a:prstDash val="solid"/>
                    </a:lnTlToBr>
                    <a:lnBlToTr w="12700" cmpd="sng">
                      <a:noFill/>
                      <a:prstDash val="solid"/>
                    </a:lnBlToTr>
                    <a:solidFill>
                      <a:srgbClr val="B9C5CD"/>
                    </a:solidFill>
                  </a:tcPr>
                </a:tc>
                <a:tc rowSpan="14">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0">
                      <a:noFill/>
                    </a:lnB>
                    <a:lnTlToBr w="12700" cmpd="sng">
                      <a:noFill/>
                      <a:prstDash val="solid"/>
                    </a:lnTlToBr>
                    <a:lnBlToTr w="12700" cmpd="sng">
                      <a:noFill/>
                      <a:prstDash val="solid"/>
                    </a:lnBlToTr>
                    <a:solidFill>
                      <a:schemeClr val="bg1"/>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COMPOUND</a:t>
                      </a:r>
                    </a:p>
                  </a:txBody>
                  <a:tcPr marL="55449" marR="55449" marT="27725" marB="27725">
                    <a:lnL w="12700" cap="flat" cmpd="sng" algn="ctr">
                      <a:no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DRUG CLASS (TARGET)</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INDICATION</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DEVELOPMENT STAGE</a:t>
                      </a:r>
                    </a:p>
                  </a:txBody>
                  <a:tcPr marL="55449" marR="55449" marT="27725" marB="27725">
                    <a:lnL w="12700" cap="flat" cmpd="sng" algn="ctr">
                      <a:solidFill>
                        <a:srgbClr val="143F59"/>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extLst>
                  <a:ext uri="{0D108BD9-81ED-4DB2-BD59-A6C34878D82A}">
                    <a16:rowId xmlns:a16="http://schemas.microsoft.com/office/drawing/2014/main" val="4232770659"/>
                  </a:ext>
                </a:extLst>
              </a:tr>
              <a:tr h="198124">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ER+/HER2- Metastatic Breast Cancer (</a:t>
                      </a:r>
                      <a:r>
                        <a:rPr lang="it-IT" sz="900" b="1" i="1" dirty="0">
                          <a:solidFill>
                            <a:srgbClr val="484542"/>
                          </a:solidFill>
                          <a:latin typeface="Roboto" panose="02000000000000000000" pitchFamily="2" charset="0"/>
                          <a:ea typeface="Roboto" panose="02000000000000000000" pitchFamily="2" charset="0"/>
                          <a:cs typeface="Arimo" panose="020B0604020202020204" pitchFamily="34" charset="0"/>
                        </a:rPr>
                        <a:t>EMERALD</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EMA and FDA: approved</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29009950"/>
                  </a:ext>
                </a:extLst>
              </a:tr>
              <a:tr h="198124">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CDK4/6 Inhibitor-naïve ER+/HER2- Metastatic Breast Cancer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ELCIN</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4612457"/>
                  </a:ext>
                </a:extLst>
              </a:tr>
              <a:tr h="198124">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ER+/HER2- Metastatic Breast Cancer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ELEVATE</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0326646"/>
                  </a:ext>
                </a:extLst>
              </a:tr>
              <a:tr h="198124">
                <a:tc vMerge="1">
                  <a:txBody>
                    <a:bodyPr/>
                    <a:lstStyle/>
                    <a:p>
                      <a:pPr marL="0"/>
                      <a:endParaRPr lang="it-IT" sz="1800" b="0" i="0" dirty="0">
                        <a:solidFill>
                          <a:srgbClr val="143F59"/>
                        </a:solidFill>
                        <a:latin typeface="Oswald Regular"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ER+/HER2- Breast Cancer with brain metastasis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ELECTRA</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911152"/>
                  </a:ext>
                </a:extLst>
              </a:tr>
              <a:tr h="198124">
                <a:tc vMerge="1">
                  <a:txBody>
                    <a:bodyPr/>
                    <a:lstStyle/>
                    <a:p>
                      <a:pPr marL="0"/>
                      <a:endParaRPr lang="it-IT" sz="3200" b="1" i="0" dirty="0">
                        <a:solidFill>
                          <a:srgbClr val="143F59"/>
                        </a:solidFill>
                        <a:latin typeface="Oswald" panose="02000603000000000000" pitchFamily="2" charset="77"/>
                        <a:ea typeface="+mn-ea"/>
                        <a:cs typeface="+mn-cs"/>
                      </a:endParaRPr>
                    </a:p>
                  </a:txBody>
                  <a:tcPr marL="180000" marR="180000" marT="180000" marB="180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3F59"/>
                    </a:solidFill>
                  </a:tcPr>
                </a:tc>
                <a:tc vMerge="1">
                  <a:txBody>
                    <a:bodyPr/>
                    <a:lstStyle/>
                    <a:p>
                      <a:endParaRPr lang="it-IT"/>
                    </a:p>
                  </a:txBody>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ER+/HER2- Metastatic or locally Advanced Breast Cancer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SUMIT-ELA</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0165035"/>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Combination therapy: ER+/HER2- , ESR-1 mut, Advanced Breast Cancer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ADELA</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351067"/>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Elacestrant</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(SERD - ER) </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Monotherapy: ER+/HER2− early Breast Cancer with a high risk of recurrence (</a:t>
                      </a:r>
                      <a:r>
                        <a:rPr lang="it-IT" sz="900" b="1" i="1" kern="1200" dirty="0">
                          <a:solidFill>
                            <a:srgbClr val="484542"/>
                          </a:solidFill>
                          <a:latin typeface="Roboto" panose="02000000000000000000" pitchFamily="2" charset="0"/>
                          <a:ea typeface="Roboto" panose="02000000000000000000" pitchFamily="2" charset="0"/>
                          <a:cs typeface="Arimo" panose="020B0604020202020204" pitchFamily="34" charset="0"/>
                        </a:rPr>
                        <a:t>ELEGANT</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 trial)</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8942673"/>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SL-701</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IT (IL-13R</a:t>
                      </a:r>
                      <a:r>
                        <a:rPr lang="el-GR" sz="900" b="0" i="0" dirty="0">
                          <a:solidFill>
                            <a:srgbClr val="484542"/>
                          </a:solidFill>
                          <a:latin typeface="Roboto" panose="02000000000000000000" pitchFamily="2" charset="0"/>
                          <a:ea typeface="Roboto" panose="02000000000000000000" pitchFamily="2" charset="0"/>
                          <a:cs typeface="Arimo" panose="020B0604020202020204" pitchFamily="34" charset="0"/>
                        </a:rPr>
                        <a:t>α2, </a:t>
                      </a:r>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EphA2, Survivin)</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Recurrent Glioblastoma</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10689741"/>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MEN1309</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ADC (Anti-CD205)</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Solid Tumors</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Ib</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91144977"/>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MEN2312</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Arimo" panose="020B0604020202020204" pitchFamily="34" charset="0"/>
                        </a:rPr>
                        <a:t>SME (KAT6i)</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dirty="0">
                          <a:solidFill>
                            <a:srgbClr val="484542"/>
                          </a:solidFill>
                          <a:latin typeface="Roboto"/>
                          <a:ea typeface="Roboto"/>
                          <a:cs typeface="Arimo" panose="020B0604020202020204" pitchFamily="34" charset="0"/>
                        </a:rPr>
                        <a:t>Breast Cancer/Solid </a:t>
                      </a:r>
                      <a:r>
                        <a:rPr lang="it-IT" sz="900" b="0" i="0" kern="1200" dirty="0">
                          <a:solidFill>
                            <a:srgbClr val="484542"/>
                          </a:solidFill>
                          <a:latin typeface="Roboto"/>
                          <a:ea typeface="Roboto"/>
                          <a:cs typeface="Arimo" panose="020B0604020202020204" pitchFamily="34" charset="0"/>
                        </a:rPr>
                        <a:t>Tum</a:t>
                      </a:r>
                      <a:r>
                        <a:rPr lang="it-IT" sz="900" b="0" i="0" dirty="0">
                          <a:solidFill>
                            <a:srgbClr val="484542"/>
                          </a:solidFill>
                          <a:latin typeface="Roboto"/>
                          <a:ea typeface="Roboto"/>
                          <a:cs typeface="Arimo" panose="020B0604020202020204" pitchFamily="34" charset="0"/>
                        </a:rPr>
                        <a:t>ors and HEME malignancies</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1967533"/>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lvl="0" algn="l" defTabSz="914400" rtl="0" eaLnBrk="1" latinLnBrk="0" hangingPunct="1">
                        <a:buNone/>
                      </a:pPr>
                      <a:r>
                        <a:rPr lang="it-IT" sz="1100" b="1" i="0" kern="1200" dirty="0">
                          <a:solidFill>
                            <a:srgbClr val="143F59"/>
                          </a:solidFill>
                          <a:latin typeface="Roboto Condensed" panose="02000000000000000000" pitchFamily="2" charset="0"/>
                          <a:ea typeface="Roboto Condensed" panose="02000000000000000000" pitchFamily="2" charset="0"/>
                          <a:cs typeface="Roboto Condensed"/>
                        </a:rPr>
                        <a:t>Selinexor</a:t>
                      </a:r>
                    </a:p>
                  </a:txBody>
                  <a:tcPr marL="109152" marR="109152" marT="15281" marB="15281"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Roboto Condensed" panose="02000000000000000000" pitchFamily="2" charset="0"/>
                        </a:rPr>
                        <a:t>SME (XP01i)</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900" b="0" i="0" dirty="0">
                          <a:solidFill>
                            <a:srgbClr val="484542"/>
                          </a:solidFill>
                          <a:latin typeface="Roboto" panose="02000000000000000000" pitchFamily="2" charset="0"/>
                          <a:ea typeface="Roboto" panose="02000000000000000000" pitchFamily="2" charset="0"/>
                          <a:cs typeface="Roboto Condensed" panose="02000000000000000000" pitchFamily="2" charset="0"/>
                        </a:rPr>
                        <a:t>Endometrial Cancer***</a:t>
                      </a:r>
                    </a:p>
                  </a:txBody>
                  <a:tcPr marL="109152" marR="109152" marT="15281" marB="15281"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Roboto Condensed" panose="02000000000000000000" pitchFamily="2" charset="0"/>
                        </a:rPr>
                        <a:t>Phase III</a:t>
                      </a:r>
                    </a:p>
                  </a:txBody>
                  <a:tcPr marL="109152" marR="109152" marT="15281" marB="15281"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47111922"/>
                  </a:ext>
                </a:extLst>
              </a:tr>
              <a:tr h="198124">
                <a:tc vMerge="1">
                  <a:txBody>
                    <a:bodyPr/>
                    <a:lstStyle/>
                    <a:p>
                      <a:pPr algn="ctr"/>
                      <a:endParaRPr lang="it-IT" sz="2400" b="1" i="0" dirty="0">
                        <a:solidFill>
                          <a:srgbClr val="143F59"/>
                        </a:solidFill>
                        <a:latin typeface="Oswald Regular" panose="02000603000000000000" pitchFamily="2" charset="77"/>
                      </a:endParaRPr>
                    </a:p>
                  </a:txBody>
                  <a:tcPr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B9C5CD"/>
                    </a:solidFill>
                  </a:tcPr>
                </a:tc>
                <a:tc vMerge="1">
                  <a:txBody>
                    <a:bodyPr/>
                    <a:lstStyle/>
                    <a:p>
                      <a:pPr algn="ctr"/>
                      <a:endParaRPr lang="it-IT" sz="1500" b="0" i="0" dirty="0">
                        <a:solidFill>
                          <a:srgbClr val="143F59"/>
                        </a:solidFill>
                        <a:latin typeface="Roboto" panose="02000000000000000000" pitchFamily="2" charset="0"/>
                      </a:endParaRPr>
                    </a:p>
                  </a:txBody>
                  <a:tcPr marL="55449" marR="55449" marT="27725" marB="27725" vert="vert27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r>
                        <a:rPr lang="it-IT" sz="11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MEN2501</a:t>
                      </a:r>
                    </a:p>
                  </a:txBody>
                  <a:tcPr marL="109152" marR="109152" marT="15281" marB="15281"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kern="1200" dirty="0">
                          <a:solidFill>
                            <a:srgbClr val="484542"/>
                          </a:solidFill>
                          <a:latin typeface="Roboto" panose="02000000000000000000" pitchFamily="2" charset="0"/>
                          <a:ea typeface="Roboto" panose="02000000000000000000" pitchFamily="2" charset="0"/>
                          <a:cs typeface="Arimo" panose="020B0604020202020204" pitchFamily="34" charset="0"/>
                        </a:rPr>
                        <a:t>SME (</a:t>
                      </a:r>
                      <a:r>
                        <a:rPr lang="it-IT" sz="900" b="0" i="0" kern="1200" dirty="0">
                          <a:solidFill>
                            <a:srgbClr val="484542"/>
                          </a:solidFill>
                          <a:latin typeface="Roboto" panose="02000000000000000000" pitchFamily="2" charset="0"/>
                          <a:ea typeface="Roboto" panose="02000000000000000000" pitchFamily="2" charset="0"/>
                          <a:cs typeface="+mn-cs"/>
                        </a:rPr>
                        <a:t>KIF18Ai)</a:t>
                      </a:r>
                      <a:endParaRPr lang="it-IT" sz="900" b="0" i="0" kern="1200" dirty="0">
                        <a:solidFill>
                          <a:srgbClr val="484542"/>
                        </a:solidFill>
                        <a:latin typeface="Roboto" panose="02000000000000000000" pitchFamily="2" charset="0"/>
                        <a:ea typeface="Roboto" panose="02000000000000000000" pitchFamily="2" charset="0"/>
                        <a:cs typeface="Arimo" panose="020B0604020202020204" pitchFamily="34" charset="0"/>
                      </a:endParaRP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900" b="0" i="0" kern="1200" dirty="0">
                          <a:solidFill>
                            <a:srgbClr val="484542"/>
                          </a:solidFill>
                          <a:latin typeface="Roboto"/>
                          <a:ea typeface="Roboto"/>
                          <a:cs typeface="Arimo" panose="020B0604020202020204" pitchFamily="34" charset="0"/>
                        </a:rPr>
                        <a:t>Ovarian Cancer</a:t>
                      </a:r>
                    </a:p>
                  </a:txBody>
                  <a:tcPr marL="109152" marR="109152" marT="15281" marB="15281"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900" b="1" i="0" dirty="0">
                          <a:solidFill>
                            <a:schemeClr val="tx1">
                              <a:lumMod val="75000"/>
                              <a:lumOff val="25000"/>
                            </a:schemeClr>
                          </a:solidFill>
                          <a:latin typeface="Roboto" panose="02000000000000000000" pitchFamily="2" charset="0"/>
                          <a:ea typeface="Roboto" panose="02000000000000000000" pitchFamily="2" charset="0"/>
                          <a:cs typeface="Arimo" panose="020B0604020202020204" pitchFamily="34" charset="0"/>
                        </a:rPr>
                        <a:t>Phase I</a:t>
                      </a:r>
                    </a:p>
                  </a:txBody>
                  <a:tcPr marL="109152" marR="109152" marT="15281" marB="15281"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4728307"/>
                  </a:ext>
                </a:extLst>
              </a:tr>
              <a:tr h="99756">
                <a:tc vMerge="1">
                  <a:txBody>
                    <a:bodyPr/>
                    <a:lstStyle/>
                    <a:p>
                      <a:pPr lvl="0" algn="ctr">
                        <a:buNone/>
                      </a:pPr>
                      <a:endParaRPr lang="it-IT" sz="1500" b="1" i="0" dirty="0">
                        <a:solidFill>
                          <a:srgbClr val="143F59"/>
                        </a:solidFill>
                        <a:latin typeface="Roboto Condensed"/>
                        <a:ea typeface="Roboto Condensed"/>
                        <a:cs typeface="Roboto Condensed"/>
                      </a:endParaRPr>
                    </a:p>
                  </a:txBody>
                  <a:tcPr marL="55448" marR="55448" marT="27725" marB="27725" anchor="ctr">
                    <a:lnL w="0">
                      <a:noFill/>
                    </a:lnL>
                    <a:lnR w="0">
                      <a:noFill/>
                    </a:lnR>
                    <a:lnT w="0">
                      <a:noFill/>
                    </a:lnT>
                    <a:lnB w="0">
                      <a:noFill/>
                    </a:lnB>
                    <a:lnTlToBr w="0">
                      <a:noFill/>
                    </a:lnTlToBr>
                    <a:lnBlToTr w="0">
                      <a:noFill/>
                    </a:lnBlToTr>
                    <a:solidFill>
                      <a:srgbClr val="B9C5CD"/>
                    </a:solidFill>
                  </a:tcPr>
                </a:tc>
                <a:tc vMerge="1">
                  <a:txBody>
                    <a:bodyPr/>
                    <a:lstStyle/>
                    <a:p>
                      <a:pPr lvl="0" algn="ctr">
                        <a:buNone/>
                      </a:pPr>
                      <a:endParaRPr lang="it-IT" sz="1500" b="0" i="0" dirty="0">
                        <a:solidFill>
                          <a:srgbClr val="143F59"/>
                        </a:solidFill>
                        <a:latin typeface="Roboto"/>
                      </a:endParaRPr>
                    </a:p>
                  </a:txBody>
                  <a:tcPr marL="55448" marR="55448" marT="27725" marB="27725" anchor="ctr">
                    <a:lnL w="0">
                      <a:noFill/>
                    </a:lnL>
                    <a:lnR w="0">
                      <a:noFill/>
                    </a:lnR>
                    <a:lnT w="0">
                      <a:noFill/>
                    </a:lnT>
                    <a:lnB w="0">
                      <a:noFill/>
                    </a:lnB>
                    <a:lnTlToBr w="0">
                      <a:noFill/>
                    </a:lnTlToBr>
                    <a:lnBlToTr w="0">
                      <a:noFill/>
                    </a:lnBlToTr>
                    <a:solidFill>
                      <a:schemeClr val="bg1"/>
                    </a:solidFill>
                  </a:tcPr>
                </a:tc>
                <a:tc>
                  <a:txBody>
                    <a:bodyPr/>
                    <a:lstStyle/>
                    <a:p>
                      <a:pPr marL="0" lvl="0" algn="l" defTabSz="914400" rtl="0" eaLnBrk="1" latinLnBrk="0" hangingPunct="1">
                        <a:buNone/>
                      </a:pPr>
                      <a:r>
                        <a:rPr lang="it-IT" sz="1100" b="1" i="0" kern="1200" dirty="0">
                          <a:solidFill>
                            <a:srgbClr val="143F59"/>
                          </a:solidFill>
                          <a:latin typeface="Roboto Condensed" panose="02000000000000000000" pitchFamily="2" charset="0"/>
                          <a:ea typeface="Roboto Condensed" panose="02000000000000000000" pitchFamily="2" charset="0"/>
                          <a:cs typeface="Roboto Condensed"/>
                        </a:rPr>
                        <a:t>MEN2602</a:t>
                      </a:r>
                    </a:p>
                  </a:txBody>
                  <a:tcPr marL="109152" marR="109152" marT="15280" marB="15280" anchor="ctr">
                    <a:lnL w="0">
                      <a:noFill/>
                    </a:lnL>
                    <a:lnR w="19050" cap="flat" cmpd="sng" algn="ctr">
                      <a:solidFill>
                        <a:schemeClr val="bg1"/>
                      </a:solidFill>
                      <a:prstDash val="solid"/>
                      <a:round/>
                      <a:headEnd type="none" w="med" len="med"/>
                      <a:tailEnd type="none" w="med" len="med"/>
                    </a:lnR>
                    <a:lnT w="0">
                      <a:noFill/>
                    </a:lnT>
                    <a:lnB w="0">
                      <a:noFill/>
                    </a:lnB>
                    <a:lnTlToBr w="0">
                      <a:noFill/>
                    </a:lnTlToBr>
                    <a:lnBlToTr w="0">
                      <a:noFill/>
                    </a:lnBlToTr>
                    <a:solidFill>
                      <a:schemeClr val="bg1">
                        <a:lumMod val="95000"/>
                      </a:schemeClr>
                    </a:solidFill>
                  </a:tcPr>
                </a:tc>
                <a:tc>
                  <a:txBody>
                    <a:bodyPr/>
                    <a:lstStyle/>
                    <a:p>
                      <a:pPr marL="0" lvl="0" algn="l" defTabSz="914400" rtl="0" eaLnBrk="1" latinLnBrk="0" hangingPunct="1">
                        <a:buNone/>
                      </a:pPr>
                      <a:r>
                        <a:rPr lang="it-IT" sz="900" b="0" i="0" kern="1200" dirty="0">
                          <a:solidFill>
                            <a:srgbClr val="484542"/>
                          </a:solidFill>
                          <a:latin typeface="Roboto"/>
                          <a:ea typeface="Roboto"/>
                          <a:cs typeface="+mn-cs"/>
                        </a:rPr>
                        <a:t>Biologic</a:t>
                      </a:r>
                    </a:p>
                  </a:txBody>
                  <a:tcPr marL="109152" marR="109152" marT="15280" marB="152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0">
                      <a:noFill/>
                    </a:lnT>
                    <a:lnB w="0">
                      <a:noFill/>
                    </a:lnB>
                    <a:lnTlToBr w="0">
                      <a:noFill/>
                    </a:lnTlToBr>
                    <a:lnBlToTr w="0">
                      <a:noFill/>
                    </a:lnBlToTr>
                    <a:solidFill>
                      <a:schemeClr val="bg1">
                        <a:lumMod val="95000"/>
                      </a:schemeClr>
                    </a:solidFill>
                  </a:tcPr>
                </a:tc>
                <a:tc>
                  <a:txBody>
                    <a:bodyPr/>
                    <a:lstStyle/>
                    <a:p>
                      <a:pPr marL="0" lvl="0" algn="l" defTabSz="914400" rtl="0" eaLnBrk="1" latinLnBrk="0" hangingPunct="1">
                        <a:buNone/>
                      </a:pPr>
                      <a:r>
                        <a:rPr lang="it-IT" sz="900" b="0" i="0" kern="1200" dirty="0">
                          <a:solidFill>
                            <a:srgbClr val="484542"/>
                          </a:solidFill>
                          <a:latin typeface="Roboto"/>
                          <a:ea typeface="Roboto"/>
                          <a:cs typeface="Roboto Condensed" panose="02000000000000000000" pitchFamily="2" charset="0"/>
                        </a:rPr>
                        <a:t>Multiple Tumors</a:t>
                      </a:r>
                    </a:p>
                  </a:txBody>
                  <a:tcPr marL="109152" marR="109152" marT="15280" marB="152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0">
                      <a:noFill/>
                    </a:lnT>
                    <a:lnB w="0">
                      <a:noFill/>
                    </a:lnB>
                    <a:lnTlToBr w="0">
                      <a:noFill/>
                    </a:lnTlToBr>
                    <a:lnBlToTr w="0">
                      <a:noFill/>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900" b="1" i="0" kern="1200" noProof="0" dirty="0">
                          <a:solidFill>
                            <a:schemeClr val="tx1">
                              <a:lumMod val="75000"/>
                              <a:lumOff val="25000"/>
                            </a:schemeClr>
                          </a:solidFill>
                          <a:latin typeface="Roboto" panose="02000000000000000000" pitchFamily="2" charset="0"/>
                          <a:ea typeface="Roboto" panose="02000000000000000000" pitchFamily="2" charset="0"/>
                        </a:rPr>
                        <a:t>Pre-clinical </a:t>
                      </a:r>
                    </a:p>
                  </a:txBody>
                  <a:tcPr marL="109152" marR="109152" marT="15280" marB="15280" anchor="ctr">
                    <a:lnL w="19050" cap="flat" cmpd="sng" algn="ctr">
                      <a:solidFill>
                        <a:schemeClr val="bg1"/>
                      </a:solidFill>
                      <a:prstDash val="solid"/>
                      <a:round/>
                      <a:headEnd type="none" w="med" len="med"/>
                      <a:tailEnd type="none" w="med" len="med"/>
                    </a:lnL>
                    <a:lnR w="0">
                      <a:noFill/>
                    </a:lnR>
                    <a:lnT w="0">
                      <a:noFill/>
                    </a:lnT>
                    <a:lnB w="0">
                      <a:noFill/>
                    </a:lnB>
                    <a:lnTlToBr w="0">
                      <a:noFill/>
                    </a:lnTlToBr>
                    <a:lnBlToTr w="0">
                      <a:noFill/>
                    </a:lnBlToTr>
                    <a:solidFill>
                      <a:schemeClr val="bg1">
                        <a:lumMod val="95000"/>
                      </a:schemeClr>
                    </a:solidFill>
                  </a:tcPr>
                </a:tc>
                <a:extLst>
                  <a:ext uri="{0D108BD9-81ED-4DB2-BD59-A6C34878D82A}">
                    <a16:rowId xmlns:a16="http://schemas.microsoft.com/office/drawing/2014/main" val="467404280"/>
                  </a:ext>
                </a:extLst>
              </a:tr>
            </a:tbl>
          </a:graphicData>
        </a:graphic>
      </p:graphicFrame>
      <p:sp>
        <p:nvSpPr>
          <p:cNvPr id="7" name="CasellaDiTesto 6">
            <a:extLst>
              <a:ext uri="{FF2B5EF4-FFF2-40B4-BE49-F238E27FC236}">
                <a16:creationId xmlns:a16="http://schemas.microsoft.com/office/drawing/2014/main" id="{5218610D-659A-42C4-BBFD-088D75DE3ACD}"/>
              </a:ext>
            </a:extLst>
          </p:cNvPr>
          <p:cNvSpPr txBox="1"/>
          <p:nvPr/>
        </p:nvSpPr>
        <p:spPr>
          <a:xfrm>
            <a:off x="94268" y="3902697"/>
            <a:ext cx="184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5091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1C25BB9-FB23-6B62-0292-BF8AC11EDD6F}"/>
              </a:ext>
            </a:extLst>
          </p:cNvPr>
          <p:cNvGraphicFramePr>
            <a:graphicFrameLocks noGrp="1"/>
          </p:cNvGraphicFramePr>
          <p:nvPr/>
        </p:nvGraphicFramePr>
        <p:xfrm>
          <a:off x="572400" y="1682471"/>
          <a:ext cx="11089860" cy="3666519"/>
        </p:xfrm>
        <a:graphic>
          <a:graphicData uri="http://schemas.openxmlformats.org/drawingml/2006/table">
            <a:tbl>
              <a:tblPr firstRow="1" bandRow="1">
                <a:effectLst>
                  <a:outerShdw blurRad="127000" dist="127000" dir="5400000" algn="t" rotWithShape="0">
                    <a:prstClr val="black">
                      <a:alpha val="10000"/>
                    </a:prstClr>
                  </a:outerShdw>
                </a:effectLst>
                <a:tableStyleId>{5C22544A-7EE6-4342-B048-85BDC9FD1C3A}</a:tableStyleId>
              </a:tblPr>
              <a:tblGrid>
                <a:gridCol w="3175002">
                  <a:extLst>
                    <a:ext uri="{9D8B030D-6E8A-4147-A177-3AD203B41FA5}">
                      <a16:colId xmlns:a16="http://schemas.microsoft.com/office/drawing/2014/main" val="2378666619"/>
                    </a:ext>
                  </a:extLst>
                </a:gridCol>
                <a:gridCol w="2222131">
                  <a:extLst>
                    <a:ext uri="{9D8B030D-6E8A-4147-A177-3AD203B41FA5}">
                      <a16:colId xmlns:a16="http://schemas.microsoft.com/office/drawing/2014/main" val="3732507311"/>
                    </a:ext>
                  </a:extLst>
                </a:gridCol>
                <a:gridCol w="3854844">
                  <a:extLst>
                    <a:ext uri="{9D8B030D-6E8A-4147-A177-3AD203B41FA5}">
                      <a16:colId xmlns:a16="http://schemas.microsoft.com/office/drawing/2014/main" val="1922763037"/>
                    </a:ext>
                  </a:extLst>
                </a:gridCol>
                <a:gridCol w="1837883">
                  <a:extLst>
                    <a:ext uri="{9D8B030D-6E8A-4147-A177-3AD203B41FA5}">
                      <a16:colId xmlns:a16="http://schemas.microsoft.com/office/drawing/2014/main" val="3265367245"/>
                    </a:ext>
                  </a:extLst>
                </a:gridCol>
              </a:tblGrid>
              <a:tr h="203314">
                <a:tc>
                  <a:txBody>
                    <a:bodyPr/>
                    <a:lstStyle/>
                    <a:p>
                      <a:pPr algn="ctr"/>
                      <a:r>
                        <a:rPr lang="it-IT" sz="1000" b="0" i="0" dirty="0">
                          <a:latin typeface="Roboto Condensed"/>
                          <a:ea typeface="Roboto Condensed"/>
                          <a:cs typeface="Roboto Condensed"/>
                        </a:rPr>
                        <a:t>COMPOUND</a:t>
                      </a:r>
                    </a:p>
                  </a:txBody>
                  <a:tcPr marL="55449" marR="55449" marT="27725" marB="27725">
                    <a:lnL w="12700" cap="flat" cmpd="sng" algn="ctr">
                      <a:no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a:ea typeface="Roboto Condensed"/>
                          <a:cs typeface="Roboto Condensed"/>
                        </a:rPr>
                        <a:t>DRUG CLASS</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a:ea typeface="Roboto Condensed"/>
                          <a:cs typeface="Roboto Condensed"/>
                        </a:rPr>
                        <a:t>INDICATION</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a:ea typeface="Roboto Condensed"/>
                          <a:cs typeface="Roboto Condensed"/>
                        </a:rPr>
                        <a:t>DEVELOPMENT STAGE</a:t>
                      </a:r>
                    </a:p>
                  </a:txBody>
                  <a:tcPr marL="55449" marR="55449" marT="27725" marB="27725">
                    <a:lnL w="12700" cap="flat" cmpd="sng" algn="ctr">
                      <a:solidFill>
                        <a:srgbClr val="143F59"/>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extLst>
                  <a:ext uri="{0D108BD9-81ED-4DB2-BD59-A6C34878D82A}">
                    <a16:rowId xmlns:a16="http://schemas.microsoft.com/office/drawing/2014/main" val="4232770659"/>
                  </a:ext>
                </a:extLst>
              </a:tr>
              <a:tr h="883696">
                <a:tc>
                  <a:txBody>
                    <a:bodyPr/>
                    <a:lstStyle/>
                    <a:p>
                      <a:pPr marL="0"/>
                      <a:r>
                        <a:rPr lang="it-IT" sz="1900" b="1" i="0" dirty="0">
                          <a:solidFill>
                            <a:srgbClr val="143F59"/>
                          </a:solidFill>
                          <a:latin typeface="Roboto Condensed"/>
                          <a:ea typeface="Roboto Condensed"/>
                          <a:cs typeface="Roboto Condensed"/>
                        </a:rPr>
                        <a:t>Meropenem + Vaborbactam</a:t>
                      </a:r>
                    </a:p>
                  </a:txBody>
                  <a:tcPr marL="109152" marR="109152" marT="109152" marB="109152" anchor="ctr">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1200" b="0" i="0" dirty="0">
                          <a:solidFill>
                            <a:srgbClr val="484542"/>
                          </a:solidFill>
                          <a:latin typeface="Roboto"/>
                          <a:ea typeface="Roboto"/>
                          <a:cs typeface="Arimo" panose="020B0604020202020204" pitchFamily="34" charset="0"/>
                        </a:rPr>
                        <a:t>Carbapenem +</a:t>
                      </a:r>
                    </a:p>
                    <a:p>
                      <a:pPr marL="0"/>
                      <a:r>
                        <a:rPr lang="el-GR" sz="1200" b="0" i="0" dirty="0">
                          <a:solidFill>
                            <a:srgbClr val="484542"/>
                          </a:solidFill>
                          <a:latin typeface="Roboto"/>
                          <a:ea typeface="Roboto"/>
                          <a:cs typeface="Arimo" panose="020B0604020202020204" pitchFamily="34" charset="0"/>
                        </a:rPr>
                        <a:t>β-</a:t>
                      </a:r>
                      <a:r>
                        <a:rPr lang="it-IT" sz="1200" b="0" i="0" dirty="0">
                          <a:solidFill>
                            <a:srgbClr val="484542"/>
                          </a:solidFill>
                          <a:latin typeface="Roboto"/>
                          <a:ea typeface="Roboto"/>
                          <a:cs typeface="Arimo" panose="020B0604020202020204" pitchFamily="34" charset="0"/>
                        </a:rPr>
                        <a:t>lactamase inhibitor</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1200" b="0" i="0" dirty="0">
                          <a:solidFill>
                            <a:srgbClr val="484542"/>
                          </a:solidFill>
                          <a:latin typeface="Roboto"/>
                          <a:ea typeface="Roboto"/>
                          <a:cs typeface="Arimo" panose="020B0604020202020204" pitchFamily="34" charset="0"/>
                        </a:rPr>
                        <a:t>Complicated urinary tract infections,</a:t>
                      </a:r>
                    </a:p>
                    <a:p>
                      <a:pPr marL="0"/>
                      <a:r>
                        <a:rPr lang="it-IT" sz="1200" b="0" i="0" dirty="0">
                          <a:solidFill>
                            <a:srgbClr val="484542"/>
                          </a:solidFill>
                          <a:latin typeface="Roboto"/>
                          <a:ea typeface="Roboto"/>
                          <a:cs typeface="Arimo" panose="020B0604020202020204" pitchFamily="34" charset="0"/>
                        </a:rPr>
                        <a:t>Complicated Intra abdominal infections,</a:t>
                      </a:r>
                    </a:p>
                    <a:p>
                      <a:pPr marL="0"/>
                      <a:r>
                        <a:rPr lang="it-IT" sz="1200" b="0" i="0" dirty="0">
                          <a:solidFill>
                            <a:srgbClr val="484542"/>
                          </a:solidFill>
                          <a:latin typeface="Roboto"/>
                          <a:ea typeface="Roboto"/>
                          <a:cs typeface="Arimo" panose="020B0604020202020204" pitchFamily="34" charset="0"/>
                        </a:rPr>
                        <a:t>Hospital acquired pneumonia, Ventilator</a:t>
                      </a:r>
                    </a:p>
                    <a:p>
                      <a:pPr marL="0"/>
                      <a:r>
                        <a:rPr lang="it-IT" sz="1200" b="0" i="0" dirty="0">
                          <a:solidFill>
                            <a:srgbClr val="484542"/>
                          </a:solidFill>
                          <a:latin typeface="Roboto"/>
                          <a:ea typeface="Roboto"/>
                          <a:cs typeface="Arimo" panose="020B0604020202020204" pitchFamily="34" charset="0"/>
                        </a:rPr>
                        <a:t>associated pneumonia and Bacteremia</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1200" b="1" i="0" dirty="0">
                          <a:solidFill>
                            <a:srgbClr val="484542"/>
                          </a:solidFill>
                          <a:latin typeface="Roboto"/>
                          <a:ea typeface="Roboto"/>
                          <a:cs typeface="Arimo" panose="020B0604020202020204" pitchFamily="34" charset="0"/>
                        </a:rPr>
                        <a:t>EMA, FDA</a:t>
                      </a:r>
                      <a:r>
                        <a:rPr lang="it-IT" sz="1000" b="0" i="0" baseline="40000" dirty="0">
                          <a:solidFill>
                            <a:srgbClr val="484542"/>
                          </a:solidFill>
                          <a:latin typeface="Roboto"/>
                          <a:ea typeface="Roboto"/>
                          <a:cs typeface="Arimo" panose="020B0604020202020204" pitchFamily="34" charset="0"/>
                        </a:rPr>
                        <a:t>*</a:t>
                      </a:r>
                      <a:r>
                        <a:rPr lang="it-IT" sz="1200" b="1" i="0" dirty="0">
                          <a:solidFill>
                            <a:srgbClr val="484542"/>
                          </a:solidFill>
                          <a:latin typeface="Roboto"/>
                          <a:ea typeface="Roboto"/>
                          <a:cs typeface="Arimo" panose="020B0604020202020204" pitchFamily="34" charset="0"/>
                        </a:rPr>
                        <a:t>, Hong Kong, </a:t>
                      </a:r>
                      <a:r>
                        <a:rPr lang="it-IT" sz="1200" b="1" i="0" kern="1200" dirty="0">
                          <a:solidFill>
                            <a:srgbClr val="484542"/>
                          </a:solidFill>
                          <a:latin typeface="Roboto"/>
                          <a:ea typeface="Roboto"/>
                          <a:cs typeface="Arimo" panose="020B0604020202020204" pitchFamily="34" charset="0"/>
                        </a:rPr>
                        <a:t>Malaysia, Singapore, Thailand, Macao, Switzerland: approved</a:t>
                      </a:r>
                    </a:p>
                  </a:txBody>
                  <a:tcPr marL="109152" marR="109152" marT="109152" marB="109152"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29009950"/>
                  </a:ext>
                </a:extLst>
              </a:tr>
              <a:tr h="999951">
                <a:tc>
                  <a:txBody>
                    <a:bodyPr/>
                    <a:lstStyle/>
                    <a:p>
                      <a:pPr marL="0"/>
                      <a:r>
                        <a:rPr lang="it-IT" sz="1900" b="1" i="0" dirty="0">
                          <a:solidFill>
                            <a:srgbClr val="143F59"/>
                          </a:solidFill>
                          <a:latin typeface="Roboto Condensed"/>
                          <a:ea typeface="Roboto Condensed"/>
                          <a:cs typeface="Roboto Condensed"/>
                        </a:rPr>
                        <a:t>Delaﬂoxacin</a:t>
                      </a:r>
                      <a:endParaRPr lang="it-IT" sz="19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endParaRPr>
                    </a:p>
                  </a:txBody>
                  <a:tcPr marL="109152" marR="109152" marT="109152" marB="109152" anchor="ctr">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a:ea typeface="Roboto"/>
                          <a:cs typeface="Arimo" panose="020B0604020202020204" pitchFamily="34" charset="0"/>
                        </a:rPr>
                        <a:t>Anionic ﬂuoroquinolone</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a:ea typeface="Roboto"/>
                          <a:cs typeface="Arimo" panose="020B0604020202020204" pitchFamily="34" charset="0"/>
                        </a:rPr>
                        <a:t>Acute Bacterial Skin and Skin Structure - ABSSSI</a:t>
                      </a:r>
                    </a:p>
                    <a:p>
                      <a:pPr marL="0"/>
                      <a:r>
                        <a:rPr lang="it-IT" sz="1200" b="0" i="0" dirty="0">
                          <a:solidFill>
                            <a:srgbClr val="484542"/>
                          </a:solidFill>
                          <a:latin typeface="Roboto"/>
                          <a:ea typeface="Roboto"/>
                          <a:cs typeface="Arimo" panose="020B0604020202020204" pitchFamily="34" charset="0"/>
                        </a:rPr>
                        <a:t>Community Acquired Bacterial Pneumonia - CABP</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r>
                        <a:rPr lang="it-IT" sz="1200" b="1" i="0" dirty="0">
                          <a:solidFill>
                            <a:srgbClr val="484542"/>
                          </a:solidFill>
                          <a:latin typeface="Roboto"/>
                          <a:ea typeface="Roboto"/>
                          <a:cs typeface="Arimo" panose="020B0604020202020204" pitchFamily="34" charset="0"/>
                        </a:rPr>
                        <a:t>EMA, FDA</a:t>
                      </a:r>
                      <a:r>
                        <a:rPr lang="it-IT" sz="1200" b="0" i="0" baseline="40000" dirty="0">
                          <a:solidFill>
                            <a:srgbClr val="484542"/>
                          </a:solidFill>
                          <a:latin typeface="Roboto"/>
                          <a:ea typeface="Roboto"/>
                          <a:cs typeface="Arimo" panose="020B0604020202020204" pitchFamily="34" charset="0"/>
                        </a:rPr>
                        <a:t>*</a:t>
                      </a:r>
                      <a:r>
                        <a:rPr lang="it-IT" sz="1200" b="1" i="0" dirty="0">
                          <a:solidFill>
                            <a:srgbClr val="484542"/>
                          </a:solidFill>
                          <a:latin typeface="Roboto"/>
                          <a:ea typeface="Roboto"/>
                          <a:cs typeface="Arimo" panose="020B0604020202020204" pitchFamily="34" charset="0"/>
                        </a:rPr>
                        <a:t>, Hong Kong, </a:t>
                      </a:r>
                      <a:r>
                        <a:rPr lang="it-IT" sz="1200" b="1" i="0" kern="1200" dirty="0">
                          <a:solidFill>
                            <a:srgbClr val="484542"/>
                          </a:solidFill>
                          <a:latin typeface="Roboto"/>
                          <a:ea typeface="Roboto"/>
                          <a:cs typeface="Arimo" panose="020B0604020202020204" pitchFamily="34" charset="0"/>
                        </a:rPr>
                        <a:t>Switzerland, TITCK (Turkey): approved</a:t>
                      </a:r>
                    </a:p>
                  </a:txBody>
                  <a:tcPr marL="109152" marR="109152" marT="109152" marB="109152"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4612457"/>
                  </a:ext>
                </a:extLst>
              </a:tr>
              <a:tr h="754447">
                <a:tc>
                  <a:txBody>
                    <a:bodyPr/>
                    <a:lstStyle/>
                    <a:p>
                      <a:pPr marL="0"/>
                      <a:r>
                        <a:rPr lang="it-IT" sz="1900" b="1" i="0" dirty="0">
                          <a:solidFill>
                            <a:srgbClr val="143F59"/>
                          </a:solidFill>
                          <a:latin typeface="Roboto Condensed"/>
                          <a:ea typeface="Roboto Condensed"/>
                          <a:cs typeface="Roboto Condensed"/>
                        </a:rPr>
                        <a:t>Oritavancin</a:t>
                      </a:r>
                      <a:endParaRPr lang="it-IT" sz="19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endParaRPr>
                    </a:p>
                  </a:txBody>
                  <a:tcPr marL="109152" marR="109152" marT="109152" marB="109152" anchor="ctr">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1200" b="0" i="0" dirty="0">
                          <a:solidFill>
                            <a:srgbClr val="484542"/>
                          </a:solidFill>
                          <a:latin typeface="Roboto"/>
                          <a:ea typeface="Roboto"/>
                          <a:cs typeface="Arimo" panose="020B0604020202020204" pitchFamily="34" charset="0"/>
                        </a:rPr>
                        <a:t>Semisynthetic glycopeptide</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1200" b="0" i="0" dirty="0">
                          <a:solidFill>
                            <a:srgbClr val="484542"/>
                          </a:solidFill>
                          <a:latin typeface="Roboto"/>
                          <a:ea typeface="Roboto"/>
                          <a:cs typeface="Arimo" panose="020B0604020202020204" pitchFamily="34" charset="0"/>
                        </a:rPr>
                        <a:t>Acute Bacterial Skin and Skin Structure - ABSSSI</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1200" b="1" i="0" kern="1200" dirty="0">
                          <a:solidFill>
                            <a:srgbClr val="484542"/>
                          </a:solidFill>
                          <a:latin typeface="Roboto"/>
                          <a:ea typeface="Roboto"/>
                          <a:cs typeface="Arimo" panose="020B0604020202020204" pitchFamily="34" charset="0"/>
                        </a:rPr>
                        <a:t>EMA, FDA</a:t>
                      </a:r>
                      <a:r>
                        <a:rPr lang="it-IT" sz="1200" b="0" i="0" baseline="40000" dirty="0">
                          <a:solidFill>
                            <a:srgbClr val="484542"/>
                          </a:solidFill>
                          <a:latin typeface="Roboto"/>
                          <a:ea typeface="Roboto"/>
                          <a:cs typeface="Arimo" panose="020B0604020202020204" pitchFamily="34" charset="0"/>
                        </a:rPr>
                        <a:t>*</a:t>
                      </a:r>
                      <a:r>
                        <a:rPr lang="it-IT" sz="1200" b="1" i="0" kern="1200" dirty="0">
                          <a:solidFill>
                            <a:srgbClr val="484542"/>
                          </a:solidFill>
                          <a:latin typeface="Roboto"/>
                          <a:ea typeface="Roboto"/>
                          <a:cs typeface="Arimo" panose="020B0604020202020204" pitchFamily="34" charset="0"/>
                        </a:rPr>
                        <a:t>,</a:t>
                      </a:r>
                      <a:r>
                        <a:rPr lang="it-IT" sz="1200" b="1" i="0" kern="1200" dirty="0">
                          <a:solidFill>
                            <a:srgbClr val="484542"/>
                          </a:solidFill>
                          <a:latin typeface="Roboto"/>
                          <a:ea typeface="Roboto"/>
                        </a:rPr>
                        <a:t> </a:t>
                      </a:r>
                      <a:r>
                        <a:rPr lang="it-IT" sz="1200" b="1" i="0" kern="1200" noProof="0" dirty="0">
                          <a:solidFill>
                            <a:srgbClr val="484542"/>
                          </a:solidFill>
                          <a:latin typeface="Roboto"/>
                          <a:ea typeface="Roboto"/>
                        </a:rPr>
                        <a:t>Switzerland</a:t>
                      </a:r>
                      <a:r>
                        <a:rPr lang="it-IT" sz="1200" b="1" i="0" kern="1200" dirty="0">
                          <a:solidFill>
                            <a:srgbClr val="484542"/>
                          </a:solidFill>
                          <a:latin typeface="Roboto"/>
                          <a:ea typeface="Roboto"/>
                          <a:cs typeface="Arimo" panose="020B0604020202020204" pitchFamily="34" charset="0"/>
                        </a:rPr>
                        <a:t>: approved</a:t>
                      </a:r>
                    </a:p>
                  </a:txBody>
                  <a:tcPr marL="109152" marR="109152" marT="109152" marB="109152"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0326646"/>
                  </a:ext>
                </a:extLst>
              </a:tr>
              <a:tr h="754447">
                <a:tc>
                  <a:txBody>
                    <a:bodyPr/>
                    <a:lstStyle/>
                    <a:p>
                      <a:pPr marL="0"/>
                      <a:r>
                        <a:rPr lang="it-IT" sz="1900" b="1" i="0" dirty="0">
                          <a:solidFill>
                            <a:srgbClr val="143F59"/>
                          </a:solidFill>
                          <a:latin typeface="Roboto Condensed"/>
                          <a:ea typeface="Roboto Condensed"/>
                          <a:cs typeface="Roboto Condensed"/>
                        </a:rPr>
                        <a:t>Oritavancin</a:t>
                      </a:r>
                      <a:br>
                        <a:rPr lang="it-IT" sz="1900" b="1" i="0" dirty="0">
                          <a:solidFill>
                            <a:srgbClr val="143F59"/>
                          </a:solidFill>
                          <a:latin typeface="Roboto Condensed"/>
                          <a:ea typeface="Roboto Condensed"/>
                          <a:cs typeface="Roboto Condensed"/>
                        </a:rPr>
                      </a:br>
                      <a:r>
                        <a:rPr lang="it-IT" sz="1100" b="1" i="0" dirty="0">
                          <a:solidFill>
                            <a:srgbClr val="143F59"/>
                          </a:solidFill>
                          <a:latin typeface="Roboto Condensed"/>
                          <a:ea typeface="Roboto Condensed"/>
                          <a:cs typeface="Roboto Condensed"/>
                        </a:rPr>
                        <a:t>(1 vial formulation)</a:t>
                      </a:r>
                    </a:p>
                  </a:txBody>
                  <a:tcPr marL="109152" marR="109152" marT="109152" marB="109152" anchor="ctr">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a:ea typeface="Roboto"/>
                          <a:cs typeface="Arimo" panose="020B0604020202020204" pitchFamily="34" charset="0"/>
                        </a:rPr>
                        <a:t>Semisynthetic glycopeptide</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a:ea typeface="Roboto"/>
                          <a:cs typeface="Arimo" panose="020B0604020202020204" pitchFamily="34" charset="0"/>
                        </a:rPr>
                        <a:t>Acute Bacterial Skin and Skin Structure - ABSSSI</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it-IT" sz="1200" b="1" i="0" kern="1200" dirty="0">
                          <a:solidFill>
                            <a:srgbClr val="484542"/>
                          </a:solidFill>
                          <a:latin typeface="Roboto"/>
                          <a:ea typeface="Roboto"/>
                          <a:cs typeface="Arimo" panose="020B0604020202020204" pitchFamily="34" charset="0"/>
                        </a:rPr>
                        <a:t>EMA, FDA</a:t>
                      </a:r>
                      <a:r>
                        <a:rPr lang="it-IT" sz="1200" b="0" i="0" baseline="40000" dirty="0">
                          <a:solidFill>
                            <a:srgbClr val="484542"/>
                          </a:solidFill>
                          <a:latin typeface="Roboto"/>
                          <a:ea typeface="Roboto"/>
                          <a:cs typeface="Arimo" panose="020B0604020202020204" pitchFamily="34" charset="0"/>
                        </a:rPr>
                        <a:t>*</a:t>
                      </a:r>
                      <a:r>
                        <a:rPr lang="it-IT" sz="1200" b="1" i="0" kern="1200" dirty="0">
                          <a:solidFill>
                            <a:srgbClr val="484542"/>
                          </a:solidFill>
                          <a:latin typeface="Roboto"/>
                          <a:ea typeface="Roboto"/>
                          <a:cs typeface="Arimo" panose="020B0604020202020204" pitchFamily="34" charset="0"/>
                        </a:rPr>
                        <a:t>, </a:t>
                      </a:r>
                      <a:r>
                        <a:rPr lang="it-IT" sz="1200" b="1" i="0" kern="1200" noProof="0" dirty="0">
                          <a:solidFill>
                            <a:srgbClr val="484542"/>
                          </a:solidFill>
                          <a:latin typeface="Roboto"/>
                          <a:ea typeface="Roboto"/>
                        </a:rPr>
                        <a:t>Switzerland</a:t>
                      </a:r>
                      <a:r>
                        <a:rPr lang="it-IT" sz="1200" b="1" i="0" kern="1200" dirty="0">
                          <a:solidFill>
                            <a:srgbClr val="484542"/>
                          </a:solidFill>
                          <a:latin typeface="Roboto"/>
                          <a:ea typeface="Roboto"/>
                          <a:cs typeface="Arimo" panose="020B0604020202020204" pitchFamily="34" charset="0"/>
                        </a:rPr>
                        <a:t>: approved</a:t>
                      </a:r>
                    </a:p>
                  </a:txBody>
                  <a:tcPr marL="109152" marR="109152" marT="109152" marB="109152"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911152"/>
                  </a:ext>
                </a:extLst>
              </a:tr>
            </a:tbl>
          </a:graphicData>
        </a:graphic>
      </p:graphicFrame>
      <p:sp>
        <p:nvSpPr>
          <p:cNvPr id="4" name="CasellaDiTesto 3">
            <a:extLst>
              <a:ext uri="{FF2B5EF4-FFF2-40B4-BE49-F238E27FC236}">
                <a16:creationId xmlns:a16="http://schemas.microsoft.com/office/drawing/2014/main" id="{3E7926A7-F993-FA27-C1C9-FB81C7B64D46}"/>
              </a:ext>
            </a:extLst>
          </p:cNvPr>
          <p:cNvSpPr txBox="1"/>
          <p:nvPr/>
        </p:nvSpPr>
        <p:spPr>
          <a:xfrm>
            <a:off x="572400" y="432000"/>
            <a:ext cx="11085250" cy="10079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Research &amp; Development Projects</a:t>
            </a:r>
            <a:endPar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ANTI-INFECTIVES</a:t>
            </a:r>
            <a:endPar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mn-cs"/>
            </a:endParaRPr>
          </a:p>
        </p:txBody>
      </p:sp>
      <p:sp>
        <p:nvSpPr>
          <p:cNvPr id="6" name="CasellaDiTesto 5">
            <a:extLst>
              <a:ext uri="{FF2B5EF4-FFF2-40B4-BE49-F238E27FC236}">
                <a16:creationId xmlns:a16="http://schemas.microsoft.com/office/drawing/2014/main" id="{ED9B1B32-E169-3DAC-C9B2-8BDF4106BAA6}"/>
              </a:ext>
            </a:extLst>
          </p:cNvPr>
          <p:cNvSpPr txBox="1"/>
          <p:nvPr/>
        </p:nvSpPr>
        <p:spPr>
          <a:xfrm>
            <a:off x="2321812" y="6723648"/>
            <a:ext cx="7032162" cy="76944"/>
          </a:xfrm>
          <a:prstGeom prst="rect">
            <a:avLst/>
          </a:prstGeom>
          <a:noFill/>
        </p:spPr>
        <p:txBody>
          <a:bodyPr wrap="square" lIns="0" tIns="0" rIns="0" bIns="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tab pos="128588" algn="l"/>
              </a:tabLst>
              <a:defRPr/>
            </a:pPr>
            <a:r>
              <a:rPr kumimoji="0" lang="it-IT" sz="500" b="0" i="0" u="none" strike="noStrike" kern="1200" cap="none" spc="0" normalizeH="0" baseline="0" noProof="0" dirty="0">
                <a:ln>
                  <a:noFill/>
                </a:ln>
                <a:solidFill>
                  <a:srgbClr val="4D4D4D"/>
                </a:solidFill>
                <a:effectLst/>
                <a:uLnTx/>
                <a:uFillTx/>
                <a:latin typeface="Roboto Condensed" panose="02000000000000000000" pitchFamily="2" charset="0"/>
                <a:ea typeface="Roboto Condensed" panose="02000000000000000000" pitchFamily="2" charset="0"/>
                <a:cs typeface="Roboto Condensed" panose="02000000000000000000" pitchFamily="2" charset="0"/>
              </a:rPr>
              <a:t>* Commercialized by the Licensor: CorMedix </a:t>
            </a:r>
          </a:p>
        </p:txBody>
      </p:sp>
    </p:spTree>
    <p:extLst>
      <p:ext uri="{BB962C8B-B14F-4D97-AF65-F5344CB8AC3E}">
        <p14:creationId xmlns:p14="http://schemas.microsoft.com/office/powerpoint/2010/main" val="1765820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F534B38-606D-7ED8-DCE4-ABCED79A3EBA}"/>
            </a:ext>
          </a:extLst>
        </p:cNvPr>
        <p:cNvGrpSpPr/>
        <p:nvPr/>
      </p:nvGrpSpPr>
      <p:grpSpPr>
        <a:xfrm>
          <a:off x="0" y="0"/>
          <a:ext cx="0" cy="0"/>
          <a:chOff x="0" y="0"/>
          <a:chExt cx="0" cy="0"/>
        </a:xfrm>
      </p:grpSpPr>
      <p:sp>
        <p:nvSpPr>
          <p:cNvPr id="9" name="Rettangolo 8">
            <a:extLst>
              <a:ext uri="{FF2B5EF4-FFF2-40B4-BE49-F238E27FC236}">
                <a16:creationId xmlns:a16="http://schemas.microsoft.com/office/drawing/2014/main" id="{EEF05879-A873-4C1D-AA46-5F0F2FB26C42}"/>
              </a:ext>
            </a:extLst>
          </p:cNvPr>
          <p:cNvSpPr/>
          <p:nvPr/>
        </p:nvSpPr>
        <p:spPr>
          <a:xfrm>
            <a:off x="936470" y="2653241"/>
            <a:ext cx="19703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PRODUCTION</a:t>
            </a:r>
          </a:p>
        </p:txBody>
      </p:sp>
      <p:pic>
        <p:nvPicPr>
          <p:cNvPr id="40" name="ICONA3" descr="Gruppo con riempimento a tinta unita">
            <a:extLst>
              <a:ext uri="{FF2B5EF4-FFF2-40B4-BE49-F238E27FC236}">
                <a16:creationId xmlns:a16="http://schemas.microsoft.com/office/drawing/2014/main" id="{3F5D39AF-0B0C-408B-81FD-E8475036A096}"/>
              </a:ext>
            </a:extLst>
          </p:cNvPr>
          <p:cNvPicPr>
            <a:picLocks noChangeAspect="1"/>
          </p:cNvPicPr>
          <p:nvPr/>
        </p:nvPicPr>
        <p:blipFill>
          <a:blip r:embed="rId3">
            <a:extLst>
              <a:ext uri="{96DAC541-7B7A-43D3-8B79-37D633B846F1}">
                <asvg:svgBlip xmlns:asvg="http://schemas.microsoft.com/office/drawing/2016/SVG/main" xmlns="" r:embed="rId4"/>
              </a:ext>
            </a:extLst>
          </a:blip>
          <a:srcRect/>
          <a:stretch/>
        </p:blipFill>
        <p:spPr>
          <a:xfrm>
            <a:off x="6883145" y="1921693"/>
            <a:ext cx="675514" cy="675514"/>
          </a:xfrm>
          <a:prstGeom prst="rect">
            <a:avLst/>
          </a:prstGeom>
        </p:spPr>
      </p:pic>
      <p:sp>
        <p:nvSpPr>
          <p:cNvPr id="42" name="TESTO1">
            <a:extLst>
              <a:ext uri="{FF2B5EF4-FFF2-40B4-BE49-F238E27FC236}">
                <a16:creationId xmlns:a16="http://schemas.microsoft.com/office/drawing/2014/main" id="{3B9AFF8C-325A-414D-B969-DE385BA34747}"/>
              </a:ext>
            </a:extLst>
          </p:cNvPr>
          <p:cNvSpPr txBox="1"/>
          <p:nvPr/>
        </p:nvSpPr>
        <p:spPr>
          <a:xfrm>
            <a:off x="765218" y="3305869"/>
            <a:ext cx="2312895" cy="2585323"/>
          </a:xfrm>
          <a:prstGeom prst="rect">
            <a:avLst/>
          </a:prstGeom>
          <a:solidFill>
            <a:schemeClr val="bg1"/>
          </a:solidFill>
        </p:spPr>
        <p:txBody>
          <a:bodyPr wrap="square" lIns="0" tIns="0" rIns="9142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143F59"/>
                </a:solidFill>
                <a:latin typeface="Roboto" panose="02000000000000000000" pitchFamily="2" charset="0"/>
              </a:rPr>
              <a:t>74</a:t>
            </a:r>
            <a:r>
              <a:rPr kumimoji="0" lang="it-IT" sz="1800" b="1" i="0" u="none" strike="noStrike" kern="1200" cap="none" spc="0" normalizeH="0" baseline="0" noProof="0" dirty="0">
                <a:ln>
                  <a:noFill/>
                </a:ln>
                <a:solidFill>
                  <a:srgbClr val="FF0000"/>
                </a:solidFill>
                <a:effectLst/>
                <a:uLnTx/>
                <a:uFillTx/>
                <a:latin typeface="Roboto" panose="02000000000000000000" pitchFamily="2" charset="0"/>
                <a:ea typeface="+mn-ea"/>
                <a:cs typeface="+mn-cs"/>
              </a:rPr>
              <a:t> </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billion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lang="en-US" b="1" dirty="0">
                <a:solidFill>
                  <a:srgbClr val="143F59"/>
                </a:solidFill>
                <a:latin typeface="Roboto" panose="02000000000000000000" pitchFamily="2" charset="0"/>
              </a:rPr>
              <a:t>2%</a:t>
            </a:r>
            <a:r>
              <a:rPr lang="en-US" sz="1600" b="1" dirty="0">
                <a:solidFill>
                  <a:srgbClr val="FF0000"/>
                </a:solidFill>
                <a:latin typeface="Roboto" panose="02000000000000000000" pitchFamily="2" charset="0"/>
              </a:rPr>
              <a:t> </a:t>
            </a:r>
            <a:r>
              <a:rPr lang="en-US" sz="1600" b="1" dirty="0">
                <a:solidFill>
                  <a:srgbClr val="143F59"/>
                </a:solidFill>
                <a:latin typeface="Roboto" panose="02000000000000000000" pitchFamily="2" charset="0"/>
              </a:rPr>
              <a:t>of GDP </a:t>
            </a:r>
          </a:p>
          <a:p>
            <a:pPr lvl="0" algn="ctr">
              <a:defRPr/>
            </a:pPr>
            <a:r>
              <a:rPr lang="en-US" sz="1600" b="1" dirty="0">
                <a:solidFill>
                  <a:srgbClr val="143F59"/>
                </a:solidFill>
                <a:latin typeface="Roboto" panose="02000000000000000000" pitchFamily="2" charset="0"/>
              </a:rPr>
              <a:t>including indirect impact</a:t>
            </a:r>
          </a:p>
          <a:p>
            <a:pPr lvl="0" algn="ctr">
              <a:defRPr/>
            </a:pPr>
            <a:r>
              <a:rPr kumimoji="0" lang="it-IT" sz="14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a:t>
            </a:r>
            <a:r>
              <a:rPr lang="en-US" sz="1400" dirty="0">
                <a:solidFill>
                  <a:srgbClr val="143F59"/>
                </a:solidFill>
                <a:latin typeface="Roboto" panose="02000000000000000000" pitchFamily="2" charset="0"/>
              </a:rPr>
              <a:t>public pharmaceutical expenditure 1% of GDP</a:t>
            </a:r>
            <a:r>
              <a:rPr kumimoji="0" lang="it-IT" sz="14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143F59"/>
                </a:solidFill>
                <a:latin typeface="Roboto" panose="02000000000000000000" pitchFamily="2" charset="0"/>
              </a:rPr>
              <a:t>1</a:t>
            </a:r>
            <a:r>
              <a:rPr lang="it-IT" b="1" baseline="30000" dirty="0">
                <a:solidFill>
                  <a:srgbClr val="143F59"/>
                </a:solidFill>
                <a:latin typeface="Roboto" panose="02000000000000000000" pitchFamily="2" charset="0"/>
              </a:rPr>
              <a:t>st</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in the </a:t>
            </a:r>
            <a:r>
              <a:rPr kumimoji="0" lang="it-IT" sz="1800" b="1" i="0" u="none" kern="1200" cap="none" spc="0" normalizeH="0" baseline="0" noProof="0" dirty="0">
                <a:ln>
                  <a:noFill/>
                </a:ln>
                <a:solidFill>
                  <a:srgbClr val="143F59"/>
                </a:solidFill>
                <a:effectLst/>
                <a:uLnTx/>
                <a:uFillTx/>
                <a:latin typeface="Roboto" panose="02000000000000000000" pitchFamily="2" charset="0"/>
                <a:ea typeface="+mn-ea"/>
                <a:cs typeface="+mn-cs"/>
              </a:rPr>
              <a:t>UE for </a:t>
            </a:r>
            <a:r>
              <a:rPr lang="it-IT" b="1" dirty="0">
                <a:solidFill>
                  <a:srgbClr val="143F59"/>
                </a:solidFill>
                <a:latin typeface="Roboto" panose="02000000000000000000" pitchFamily="2" charset="0"/>
              </a:rPr>
              <a:t>CDMO</a:t>
            </a:r>
            <a:endParaRPr kumimoji="0" lang="it-IT" sz="1800" b="1" i="0" u="none" strike="sng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sp>
        <p:nvSpPr>
          <p:cNvPr id="43" name="TESTO2">
            <a:extLst>
              <a:ext uri="{FF2B5EF4-FFF2-40B4-BE49-F238E27FC236}">
                <a16:creationId xmlns:a16="http://schemas.microsoft.com/office/drawing/2014/main" id="{FE0FF6CC-1BC9-4113-93F7-DBB55C9FCA93}"/>
              </a:ext>
            </a:extLst>
          </p:cNvPr>
          <p:cNvSpPr txBox="1"/>
          <p:nvPr/>
        </p:nvSpPr>
        <p:spPr>
          <a:xfrm>
            <a:off x="3181161" y="3305565"/>
            <a:ext cx="2698084" cy="1754326"/>
          </a:xfrm>
          <a:prstGeom prst="rect">
            <a:avLst/>
          </a:prstGeom>
          <a:solidFill>
            <a:schemeClr val="bg1"/>
          </a:solidFill>
        </p:spPr>
        <p:txBody>
          <a:bodyPr wrap="square" lIns="0" tIns="0" rIns="91420" bIns="0" rtlCol="0">
            <a:spAutoFit/>
          </a:bodyPr>
          <a:lstStyle>
            <a:defPPr>
              <a:defRPr lang="it-IT"/>
            </a:defPPr>
            <a:lvl1pPr marR="0" lvl="0" indent="0" fontAlgn="auto">
              <a:lnSpc>
                <a:spcPct val="100000"/>
              </a:lnSpc>
              <a:spcBef>
                <a:spcPts val="0"/>
              </a:spcBef>
              <a:spcAft>
                <a:spcPts val="0"/>
              </a:spcAft>
              <a:buClrTx/>
              <a:buSzTx/>
              <a:buFontTx/>
              <a:buNone/>
              <a:tabLst/>
              <a:defRPr>
                <a:solidFill>
                  <a:srgbClr val="143F59"/>
                </a:solidFill>
                <a:latin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t>69</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r>
              <a:rPr lang="it-IT" b="1" dirty="0"/>
              <a:t>billion</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lang="en-US" sz="1600" b="1" dirty="0"/>
              <a:t>75% </a:t>
            </a:r>
            <a:r>
              <a:rPr lang="en-US" sz="1600" dirty="0"/>
              <a:t>of total Italy export growth 2025</a:t>
            </a:r>
          </a:p>
          <a:p>
            <a:pPr lvl="0" algn="ctr">
              <a:defRPr/>
            </a:pPr>
            <a:endParaRPr kumimoji="0" lang="it-IT" sz="16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kumimoji="0" lang="it-IT" sz="16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11,3%</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r>
              <a:rPr kumimoji="0" lang="it-IT" sz="14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(2025)</a:t>
            </a:r>
            <a:r>
              <a:rPr kumimoji="0" lang="it-IT" sz="1200" b="0" i="1"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r>
              <a:rPr lang="it-IT" sz="1600" i="1" dirty="0"/>
              <a:t>vs </a:t>
            </a:r>
            <a:r>
              <a:rPr lang="it-IT" sz="1600" dirty="0"/>
              <a:t>4%</a:t>
            </a:r>
            <a:r>
              <a:rPr lang="it-IT" dirty="0"/>
              <a:t> </a:t>
            </a:r>
            <a:r>
              <a:rPr lang="it-IT" sz="1400" dirty="0"/>
              <a:t>(2005)</a:t>
            </a:r>
            <a:r>
              <a:rPr lang="it-IT" dirty="0"/>
              <a:t> </a:t>
            </a:r>
          </a:p>
          <a:p>
            <a:pPr lvl="0" algn="ctr">
              <a:defRPr/>
            </a:pPr>
            <a:r>
              <a:rPr lang="it-IT" sz="1200" dirty="0"/>
              <a:t>(% of total manufacturing)</a:t>
            </a: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sp>
        <p:nvSpPr>
          <p:cNvPr id="44" name="TESTO3">
            <a:extLst>
              <a:ext uri="{FF2B5EF4-FFF2-40B4-BE49-F238E27FC236}">
                <a16:creationId xmlns:a16="http://schemas.microsoft.com/office/drawing/2014/main" id="{B8D497A5-E9B1-4CCD-A1C5-CA1593B20D2A}"/>
              </a:ext>
            </a:extLst>
          </p:cNvPr>
          <p:cNvSpPr txBox="1"/>
          <p:nvPr/>
        </p:nvSpPr>
        <p:spPr>
          <a:xfrm>
            <a:off x="6159379" y="3304740"/>
            <a:ext cx="2241576" cy="2554545"/>
          </a:xfrm>
          <a:prstGeom prst="rect">
            <a:avLst/>
          </a:prstGeom>
          <a:solidFill>
            <a:schemeClr val="bg1"/>
          </a:solidFill>
        </p:spPr>
        <p:txBody>
          <a:bodyPr wrap="square" lIns="0" tIns="0" rIns="91420" bIns="0" rtlCol="0">
            <a:spAutoFit/>
          </a:bodyPr>
          <a:lstStyle>
            <a:defPPr>
              <a:defRPr lang="it-IT"/>
            </a:defPPr>
            <a:lvl1pPr marR="0" lvl="0" indent="0" fontAlgn="auto">
              <a:lnSpc>
                <a:spcPct val="100000"/>
              </a:lnSpc>
              <a:spcBef>
                <a:spcPts val="0"/>
              </a:spcBef>
              <a:spcAft>
                <a:spcPts val="0"/>
              </a:spcAft>
              <a:buClrTx/>
              <a:buSzTx/>
              <a:buFontTx/>
              <a:buNone/>
              <a:tabLst/>
              <a:defRPr>
                <a:solidFill>
                  <a:srgbClr val="143F59"/>
                </a:solidFill>
                <a:latin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72.200</a:t>
            </a:r>
            <a:r>
              <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2019-2025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+10% </a:t>
            </a:r>
            <a:r>
              <a:rPr kumimoji="0" lang="it-IT" sz="1400" b="1" i="1" u="none" strike="noStrike" kern="1200" cap="none" spc="0" normalizeH="0" baseline="0" noProof="0" dirty="0">
                <a:ln>
                  <a:noFill/>
                </a:ln>
                <a:solidFill>
                  <a:srgbClr val="143F59"/>
                </a:solidFill>
                <a:effectLst/>
                <a:uLnTx/>
                <a:uFillTx/>
                <a:latin typeface="Roboto" panose="02000000000000000000" pitchFamily="2" charset="0"/>
                <a:ea typeface="+mn-ea"/>
                <a:cs typeface="+mn-cs"/>
              </a:rPr>
              <a:t>total</a:t>
            </a:r>
            <a:endParaRPr kumimoji="0" lang="it-IT" sz="1600" b="1" i="1"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kumimoji="0" lang="it-IT" sz="16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+25% </a:t>
            </a:r>
            <a:r>
              <a:rPr kumimoji="0" lang="it-IT" sz="1400" b="1" i="1" u="none" strike="noStrike" kern="1200" cap="none" spc="0" normalizeH="0" baseline="0" noProof="0" dirty="0">
                <a:ln>
                  <a:noFill/>
                </a:ln>
                <a:solidFill>
                  <a:srgbClr val="143F59"/>
                </a:solidFill>
                <a:effectLst/>
                <a:uLnTx/>
                <a:uFillTx/>
                <a:latin typeface="Roboto" panose="02000000000000000000" pitchFamily="2" charset="0"/>
                <a:ea typeface="+mn-ea"/>
                <a:cs typeface="+mn-cs"/>
              </a:rPr>
              <a:t>under 35</a:t>
            </a:r>
            <a:endParaRPr kumimoji="0" lang="it-IT" sz="1600" b="1" i="1"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kumimoji="0" lang="it-IT" sz="16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306 </a:t>
            </a:r>
            <a:r>
              <a:rPr lang="en-US" sz="1600" b="1" dirty="0"/>
              <a:t>thousand </a:t>
            </a:r>
            <a:r>
              <a:rPr lang="en-US" sz="1600" dirty="0"/>
              <a:t>employees including related industries and supply chain</a:t>
            </a:r>
            <a:endParaRPr kumimoji="0" lang="it-IT" sz="160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sp>
        <p:nvSpPr>
          <p:cNvPr id="45" name="TESTO4">
            <a:extLst>
              <a:ext uri="{FF2B5EF4-FFF2-40B4-BE49-F238E27FC236}">
                <a16:creationId xmlns:a16="http://schemas.microsoft.com/office/drawing/2014/main" id="{95F80B94-8880-4194-A659-F3F4B2D39C13}"/>
              </a:ext>
            </a:extLst>
          </p:cNvPr>
          <p:cNvSpPr txBox="1"/>
          <p:nvPr/>
        </p:nvSpPr>
        <p:spPr>
          <a:xfrm>
            <a:off x="8923627" y="3292194"/>
            <a:ext cx="2070663" cy="1661993"/>
          </a:xfrm>
          <a:prstGeom prst="rect">
            <a:avLst/>
          </a:prstGeom>
          <a:solidFill>
            <a:schemeClr val="bg1"/>
          </a:solidFill>
        </p:spPr>
        <p:txBody>
          <a:bodyPr wrap="square" lIns="0" tIns="0" rIns="91420" bIns="0" rtlCol="0">
            <a:spAutoFit/>
          </a:bodyPr>
          <a:lstStyle>
            <a:defPPr>
              <a:defRPr lang="it-IT"/>
            </a:defPPr>
            <a:lvl1pPr marR="0" lvl="0" indent="0" fontAlgn="auto">
              <a:lnSpc>
                <a:spcPct val="100000"/>
              </a:lnSpc>
              <a:spcBef>
                <a:spcPts val="0"/>
              </a:spcBef>
              <a:spcAft>
                <a:spcPts val="0"/>
              </a:spcAft>
              <a:buClrTx/>
              <a:buSzTx/>
              <a:buFontTx/>
              <a:buNone/>
              <a:tabLst/>
              <a:defRPr>
                <a:solidFill>
                  <a:srgbClr val="143F59"/>
                </a:solidFill>
                <a:latin typeface="Roboto" panose="02000000000000000000" pitchFamily="2" charset="0"/>
              </a:defRPr>
            </a:lvl1pPr>
          </a:lstStyle>
          <a:p>
            <a:pPr lvl="0" algn="ctr">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4 </a:t>
            </a:r>
            <a:r>
              <a:rPr lang="en-US" b="1" dirty="0"/>
              <a:t>billion </a:t>
            </a:r>
          </a:p>
          <a:p>
            <a:pPr lvl="0" algn="ctr">
              <a:defRPr/>
            </a:pPr>
            <a:r>
              <a:rPr lang="en-US" b="1" dirty="0"/>
              <a:t>in R&amp;D and production</a:t>
            </a:r>
          </a:p>
          <a:p>
            <a:pPr lvl="0" algn="ctr">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a:p>
            <a:pPr lvl="0" algn="ctr">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a:t>
            </a:r>
            <a:r>
              <a:rPr lang="it-IT" b="1" dirty="0"/>
              <a:t>43</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r>
              <a:rPr lang="it-IT" dirty="0"/>
              <a:t>over five years</a:t>
            </a:r>
            <a:endParaRPr kumimoji="0" lang="it-IT" sz="180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sp>
        <p:nvSpPr>
          <p:cNvPr id="46" name="Rettangolo 45">
            <a:extLst>
              <a:ext uri="{FF2B5EF4-FFF2-40B4-BE49-F238E27FC236}">
                <a16:creationId xmlns:a16="http://schemas.microsoft.com/office/drawing/2014/main" id="{FF1F76C6-3C73-42B6-9A01-B029ABA4EE93}"/>
              </a:ext>
            </a:extLst>
          </p:cNvPr>
          <p:cNvSpPr/>
          <p:nvPr/>
        </p:nvSpPr>
        <p:spPr>
          <a:xfrm>
            <a:off x="3461574" y="2653075"/>
            <a:ext cx="19703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EXPORT</a:t>
            </a:r>
          </a:p>
        </p:txBody>
      </p:sp>
      <p:sp>
        <p:nvSpPr>
          <p:cNvPr id="47" name="Rettangolo 46">
            <a:extLst>
              <a:ext uri="{FF2B5EF4-FFF2-40B4-BE49-F238E27FC236}">
                <a16:creationId xmlns:a16="http://schemas.microsoft.com/office/drawing/2014/main" id="{9A7BC1EC-34CF-4991-AD69-F6CA9422C8C3}"/>
              </a:ext>
            </a:extLst>
          </p:cNvPr>
          <p:cNvSpPr/>
          <p:nvPr/>
        </p:nvSpPr>
        <p:spPr>
          <a:xfrm>
            <a:off x="6294973" y="2667972"/>
            <a:ext cx="19703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143F59"/>
                </a:solidFill>
                <a:latin typeface="Roboto" panose="02000000000000000000" pitchFamily="2" charset="0"/>
              </a:rPr>
              <a:t>EMPLOYMENT</a:t>
            </a:r>
            <a:endPar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sp>
        <p:nvSpPr>
          <p:cNvPr id="48" name="Rettangolo 47">
            <a:extLst>
              <a:ext uri="{FF2B5EF4-FFF2-40B4-BE49-F238E27FC236}">
                <a16:creationId xmlns:a16="http://schemas.microsoft.com/office/drawing/2014/main" id="{2A0CCF41-51E5-4189-B372-594B0A5FAF3F}"/>
              </a:ext>
            </a:extLst>
          </p:cNvPr>
          <p:cNvSpPr/>
          <p:nvPr/>
        </p:nvSpPr>
        <p:spPr>
          <a:xfrm>
            <a:off x="8923627" y="2653241"/>
            <a:ext cx="19703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143F59"/>
                </a:solidFill>
                <a:latin typeface="Roboto" panose="02000000000000000000" pitchFamily="2" charset="0"/>
              </a:rPr>
              <a:t>R&amp;D</a:t>
            </a:r>
            <a:r>
              <a:rPr kumimoji="0" lang="it-IT" sz="1800" b="1"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 </a:t>
            </a:r>
            <a:r>
              <a:rPr kumimoji="0" lang="it-IT" sz="14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rPr>
              <a:t>(2024)</a:t>
            </a:r>
            <a:endParaRPr kumimoji="0" lang="it-IT" sz="1800" b="0" i="0" u="none" strike="noStrike" kern="1200" cap="none" spc="0" normalizeH="0" baseline="0" noProof="0" dirty="0">
              <a:ln>
                <a:noFill/>
              </a:ln>
              <a:solidFill>
                <a:srgbClr val="143F59"/>
              </a:solidFill>
              <a:effectLst/>
              <a:uLnTx/>
              <a:uFillTx/>
              <a:latin typeface="Roboto" panose="02000000000000000000" pitchFamily="2" charset="0"/>
              <a:ea typeface="+mn-ea"/>
              <a:cs typeface="+mn-cs"/>
            </a:endParaRPr>
          </a:p>
        </p:txBody>
      </p:sp>
      <p:pic>
        <p:nvPicPr>
          <p:cNvPr id="2" name="Immagine 1">
            <a:extLst>
              <a:ext uri="{FF2B5EF4-FFF2-40B4-BE49-F238E27FC236}">
                <a16:creationId xmlns:a16="http://schemas.microsoft.com/office/drawing/2014/main" id="{50087FAB-1243-4F27-BE82-45C79C6672DE}"/>
              </a:ext>
            </a:extLst>
          </p:cNvPr>
          <p:cNvPicPr>
            <a:picLocks noChangeAspect="1"/>
          </p:cNvPicPr>
          <p:nvPr/>
        </p:nvPicPr>
        <p:blipFill>
          <a:blip r:embed="rId5"/>
          <a:stretch>
            <a:fillRect/>
          </a:stretch>
        </p:blipFill>
        <p:spPr>
          <a:xfrm>
            <a:off x="1133503" y="1230832"/>
            <a:ext cx="9491485" cy="1422409"/>
          </a:xfrm>
          <a:prstGeom prst="rect">
            <a:avLst/>
          </a:prstGeom>
        </p:spPr>
      </p:pic>
      <p:sp>
        <p:nvSpPr>
          <p:cNvPr id="16" name="CasellaDiTesto 15">
            <a:extLst>
              <a:ext uri="{FF2B5EF4-FFF2-40B4-BE49-F238E27FC236}">
                <a16:creationId xmlns:a16="http://schemas.microsoft.com/office/drawing/2014/main" id="{5B82FA3E-1941-408D-9010-9C963E85E405}"/>
              </a:ext>
            </a:extLst>
          </p:cNvPr>
          <p:cNvSpPr txBox="1"/>
          <p:nvPr/>
        </p:nvSpPr>
        <p:spPr>
          <a:xfrm>
            <a:off x="2194306" y="6674839"/>
            <a:ext cx="7029854" cy="92333"/>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600" dirty="0">
                <a:solidFill>
                  <a:srgbClr val="4D4D4D"/>
                </a:solidFill>
                <a:latin typeface="Roboto" panose="020B0604020202020204" charset="0"/>
                <a:ea typeface="Roboto" panose="020B0604020202020204" charset="0"/>
                <a:cs typeface="Arial"/>
                <a:sym typeface="Arial"/>
              </a:rPr>
              <a:t>Sourc</a:t>
            </a:r>
            <a:r>
              <a:rPr kumimoji="0" lang="it-IT" sz="600" b="0" i="0" u="none" strike="noStrike" kern="1200" cap="none" spc="0" normalizeH="0" baseline="0" noProof="0" dirty="0">
                <a:ln>
                  <a:noFill/>
                </a:ln>
                <a:solidFill>
                  <a:srgbClr val="4D4D4D"/>
                </a:solidFill>
                <a:effectLst/>
                <a:uLnTx/>
                <a:uFillTx/>
                <a:latin typeface="Roboto" panose="020B0604020202020204" charset="0"/>
                <a:ea typeface="Roboto" panose="020B0604020202020204" charset="0"/>
                <a:cs typeface="Arial"/>
                <a:sym typeface="Arial"/>
              </a:rPr>
              <a:t>e: FARMINDUSTRIA_2025</a:t>
            </a:r>
          </a:p>
        </p:txBody>
      </p:sp>
      <p:sp>
        <p:nvSpPr>
          <p:cNvPr id="14" name="Rettangolo 13">
            <a:extLst>
              <a:ext uri="{FF2B5EF4-FFF2-40B4-BE49-F238E27FC236}">
                <a16:creationId xmlns:a16="http://schemas.microsoft.com/office/drawing/2014/main" id="{FAAD0876-FD40-4B9F-942E-4D36890F38DA}"/>
              </a:ext>
            </a:extLst>
          </p:cNvPr>
          <p:cNvSpPr/>
          <p:nvPr/>
        </p:nvSpPr>
        <p:spPr>
          <a:xfrm>
            <a:off x="0" y="777"/>
            <a:ext cx="12192000" cy="4470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CasellaDiTesto 16">
            <a:extLst>
              <a:ext uri="{FF2B5EF4-FFF2-40B4-BE49-F238E27FC236}">
                <a16:creationId xmlns:a16="http://schemas.microsoft.com/office/drawing/2014/main" id="{F8BE258E-952E-4C78-BED7-D3E37C9B86CD}"/>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2 of 17</a:t>
            </a:r>
          </a:p>
        </p:txBody>
      </p:sp>
      <p:sp>
        <p:nvSpPr>
          <p:cNvPr id="19" name="CasellaDiTesto 18">
            <a:extLst>
              <a:ext uri="{FF2B5EF4-FFF2-40B4-BE49-F238E27FC236}">
                <a16:creationId xmlns:a16="http://schemas.microsoft.com/office/drawing/2014/main" id="{F5A89DE3-A2F7-455F-B63F-DAFF2DF81B2C}"/>
              </a:ext>
            </a:extLst>
          </p:cNvPr>
          <p:cNvSpPr txBox="1"/>
          <p:nvPr/>
        </p:nvSpPr>
        <p:spPr>
          <a:xfrm>
            <a:off x="403067" y="301001"/>
            <a:ext cx="11085250" cy="6386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sym typeface="Arial"/>
              </a:rPr>
              <a:t>Pharmaceutical Industry </a:t>
            </a:r>
            <a:r>
              <a:rPr lang="it-IT" sz="3550" dirty="0">
                <a:solidFill>
                  <a:srgbClr val="143F59"/>
                </a:solidFill>
                <a:latin typeface="Roboto Light" panose="02000000000000000000" pitchFamily="2" charset="0"/>
                <a:ea typeface="Roboto Light" panose="02000000000000000000" pitchFamily="2" charset="0"/>
                <a:sym typeface="Arial"/>
              </a:rPr>
              <a:t>S</a:t>
            </a: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sym typeface="Arial"/>
              </a:rPr>
              <a:t>trategic </a:t>
            </a:r>
            <a:r>
              <a:rPr lang="it-IT" sz="3550" dirty="0">
                <a:solidFill>
                  <a:srgbClr val="143F59"/>
                </a:solidFill>
                <a:latin typeface="Roboto Light" panose="02000000000000000000" pitchFamily="2" charset="0"/>
                <a:ea typeface="Roboto Light" panose="02000000000000000000" pitchFamily="2" charset="0"/>
                <a:sym typeface="Arial"/>
              </a:rPr>
              <a:t>V</a:t>
            </a: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sym typeface="Arial"/>
              </a:rPr>
              <a:t>alue for Italy </a:t>
            </a:r>
          </a:p>
        </p:txBody>
      </p:sp>
      <p:sp>
        <p:nvSpPr>
          <p:cNvPr id="4" name="Rettangolo 3">
            <a:extLst>
              <a:ext uri="{FF2B5EF4-FFF2-40B4-BE49-F238E27FC236}">
                <a16:creationId xmlns:a16="http://schemas.microsoft.com/office/drawing/2014/main" id="{375046E9-0B8E-4C5F-95AA-2ACB87C38CAC}"/>
              </a:ext>
            </a:extLst>
          </p:cNvPr>
          <p:cNvSpPr/>
          <p:nvPr/>
        </p:nvSpPr>
        <p:spPr>
          <a:xfrm>
            <a:off x="571620" y="5827706"/>
            <a:ext cx="2698084" cy="307777"/>
          </a:xfrm>
          <a:prstGeom prst="rect">
            <a:avLst/>
          </a:prstGeom>
        </p:spPr>
        <p:txBody>
          <a:bodyPr wrap="square">
            <a:spAutoFit/>
          </a:bodyPr>
          <a:lstStyle/>
          <a:p>
            <a:pPr algn="ctr"/>
            <a:r>
              <a:rPr lang="en-US" sz="700" i="1" dirty="0">
                <a:solidFill>
                  <a:srgbClr val="143F59"/>
                </a:solidFill>
                <a:latin typeface="Roboto" panose="02000000000000000000" pitchFamily="2" charset="0"/>
              </a:rPr>
              <a:t>Contract Development </a:t>
            </a:r>
          </a:p>
          <a:p>
            <a:pPr algn="ctr"/>
            <a:r>
              <a:rPr lang="en-US" sz="700" i="1" dirty="0">
                <a:solidFill>
                  <a:srgbClr val="143F59"/>
                </a:solidFill>
                <a:latin typeface="Roboto" panose="02000000000000000000" pitchFamily="2" charset="0"/>
              </a:rPr>
              <a:t>And Manufacturing Organization</a:t>
            </a:r>
            <a:endParaRPr lang="it-IT" sz="700" i="1" dirty="0">
              <a:solidFill>
                <a:srgbClr val="143F59"/>
              </a:solidFill>
              <a:latin typeface="Roboto" panose="02000000000000000000" pitchFamily="2" charset="0"/>
            </a:endParaRPr>
          </a:p>
        </p:txBody>
      </p:sp>
    </p:spTree>
    <p:extLst>
      <p:ext uri="{BB962C8B-B14F-4D97-AF65-F5344CB8AC3E}">
        <p14:creationId xmlns:p14="http://schemas.microsoft.com/office/powerpoint/2010/main" val="1284714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23CC4E9-9E52-269A-A0A1-794A177FD25A}"/>
              </a:ext>
            </a:extLst>
          </p:cNvPr>
          <p:cNvSpPr txBox="1"/>
          <p:nvPr/>
        </p:nvSpPr>
        <p:spPr>
          <a:xfrm>
            <a:off x="572400" y="432000"/>
            <a:ext cx="11085250" cy="10079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Arial"/>
                <a:sym typeface="Arial"/>
              </a:rPr>
              <a:t>Research &amp; Development Projects</a:t>
            </a:r>
            <a:endPar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Arial"/>
                <a:sym typeface="Arial"/>
              </a:rPr>
              <a:t>CARDIO-METABOLIC</a:t>
            </a:r>
            <a:endPar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Arial"/>
              <a:sym typeface="Arial"/>
            </a:endParaRPr>
          </a:p>
        </p:txBody>
      </p:sp>
      <p:sp>
        <p:nvSpPr>
          <p:cNvPr id="7" name="CasellaDiTesto 6">
            <a:extLst>
              <a:ext uri="{FF2B5EF4-FFF2-40B4-BE49-F238E27FC236}">
                <a16:creationId xmlns:a16="http://schemas.microsoft.com/office/drawing/2014/main" id="{11038B99-E49D-63D6-0FD8-3BA6C5E51F75}"/>
              </a:ext>
            </a:extLst>
          </p:cNvPr>
          <p:cNvSpPr txBox="1"/>
          <p:nvPr/>
        </p:nvSpPr>
        <p:spPr>
          <a:xfrm>
            <a:off x="2166026" y="6695367"/>
            <a:ext cx="7029854" cy="76944"/>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Arial"/>
                <a:sym typeface="Arial"/>
              </a:rPr>
              <a:t>https://www.menarini.com/en-us/news/news-detail/newamsterdam-pharma-and-the-menarini-group-sign-licensing-deal-to-commercialize-obicetrapib-in-europe</a:t>
            </a:r>
          </a:p>
        </p:txBody>
      </p:sp>
      <p:graphicFrame>
        <p:nvGraphicFramePr>
          <p:cNvPr id="8" name="Tabella 7">
            <a:extLst>
              <a:ext uri="{FF2B5EF4-FFF2-40B4-BE49-F238E27FC236}">
                <a16:creationId xmlns:a16="http://schemas.microsoft.com/office/drawing/2014/main" id="{9F2DB433-FDF0-9BE9-E08A-F1A340D15194}"/>
              </a:ext>
            </a:extLst>
          </p:cNvPr>
          <p:cNvGraphicFramePr>
            <a:graphicFrameLocks noGrp="1"/>
          </p:cNvGraphicFramePr>
          <p:nvPr/>
        </p:nvGraphicFramePr>
        <p:xfrm>
          <a:off x="572400" y="1548000"/>
          <a:ext cx="11089860" cy="3273777"/>
        </p:xfrm>
        <a:graphic>
          <a:graphicData uri="http://schemas.openxmlformats.org/drawingml/2006/table">
            <a:tbl>
              <a:tblPr firstRow="1" bandRow="1">
                <a:effectLst>
                  <a:outerShdw blurRad="127000" dist="127000" dir="5400000" algn="t" rotWithShape="0">
                    <a:prstClr val="black">
                      <a:alpha val="10000"/>
                    </a:prstClr>
                  </a:outerShdw>
                </a:effectLst>
                <a:tableStyleId>{5C22544A-7EE6-4342-B048-85BDC9FD1C3A}</a:tableStyleId>
              </a:tblPr>
              <a:tblGrid>
                <a:gridCol w="3324897">
                  <a:extLst>
                    <a:ext uri="{9D8B030D-6E8A-4147-A177-3AD203B41FA5}">
                      <a16:colId xmlns:a16="http://schemas.microsoft.com/office/drawing/2014/main" val="2378666619"/>
                    </a:ext>
                  </a:extLst>
                </a:gridCol>
                <a:gridCol w="2180047">
                  <a:extLst>
                    <a:ext uri="{9D8B030D-6E8A-4147-A177-3AD203B41FA5}">
                      <a16:colId xmlns:a16="http://schemas.microsoft.com/office/drawing/2014/main" val="3732507311"/>
                    </a:ext>
                  </a:extLst>
                </a:gridCol>
                <a:gridCol w="3781839">
                  <a:extLst>
                    <a:ext uri="{9D8B030D-6E8A-4147-A177-3AD203B41FA5}">
                      <a16:colId xmlns:a16="http://schemas.microsoft.com/office/drawing/2014/main" val="1922763037"/>
                    </a:ext>
                  </a:extLst>
                </a:gridCol>
                <a:gridCol w="1803077">
                  <a:extLst>
                    <a:ext uri="{9D8B030D-6E8A-4147-A177-3AD203B41FA5}">
                      <a16:colId xmlns:a16="http://schemas.microsoft.com/office/drawing/2014/main" val="3265367245"/>
                    </a:ext>
                  </a:extLst>
                </a:gridCol>
              </a:tblGrid>
              <a:tr h="203314">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COMPOUND</a:t>
                      </a:r>
                    </a:p>
                  </a:txBody>
                  <a:tcPr marL="55449" marR="55449" marT="27725" marB="27725">
                    <a:lnL w="12700" cap="flat" cmpd="sng" algn="ctr">
                      <a:no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DRUG CLASS</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INDICATION</a:t>
                      </a:r>
                    </a:p>
                  </a:txBody>
                  <a:tcPr marL="55449" marR="55449" marT="27725" marB="27725">
                    <a:lnL w="12700" cap="flat" cmpd="sng" algn="ctr">
                      <a:solidFill>
                        <a:srgbClr val="143F59"/>
                      </a:solidFill>
                      <a:prstDash val="solid"/>
                      <a:round/>
                      <a:headEnd type="none" w="med" len="med"/>
                      <a:tailEnd type="none" w="med" len="med"/>
                    </a:lnL>
                    <a:lnR w="12700" cap="flat" cmpd="sng" algn="ctr">
                      <a:solidFill>
                        <a:srgbClr val="143F59"/>
                      </a:solid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tc>
                  <a:txBody>
                    <a:bodyPr/>
                    <a:lstStyle/>
                    <a:p>
                      <a:pPr algn="ctr"/>
                      <a:r>
                        <a:rPr lang="it-IT" sz="1000" b="0" i="0" dirty="0">
                          <a:latin typeface="Roboto Condensed" panose="02000000000000000000" pitchFamily="2" charset="0"/>
                          <a:ea typeface="Roboto Condensed" panose="02000000000000000000" pitchFamily="2" charset="0"/>
                          <a:cs typeface="Roboto Condensed" panose="02000000000000000000" pitchFamily="2" charset="0"/>
                        </a:rPr>
                        <a:t>DEVELOPMENT STAGE</a:t>
                      </a:r>
                    </a:p>
                  </a:txBody>
                  <a:tcPr marL="55449" marR="55449" marT="27725" marB="27725">
                    <a:lnL w="12700" cap="flat" cmpd="sng" algn="ctr">
                      <a:solidFill>
                        <a:srgbClr val="143F59"/>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143F59"/>
                    </a:solidFill>
                  </a:tcPr>
                </a:tc>
                <a:extLst>
                  <a:ext uri="{0D108BD9-81ED-4DB2-BD59-A6C34878D82A}">
                    <a16:rowId xmlns:a16="http://schemas.microsoft.com/office/drawing/2014/main" val="4232770659"/>
                  </a:ext>
                </a:extLst>
              </a:tr>
              <a:tr h="766328">
                <a:tc rowSpan="2">
                  <a:txBody>
                    <a:bodyPr/>
                    <a:lstStyle/>
                    <a:p>
                      <a:pPr marL="0"/>
                      <a:r>
                        <a:rPr lang="it-IT" sz="19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Obicetrapib</a:t>
                      </a:r>
                    </a:p>
                  </a:txBody>
                  <a:tcPr marL="109152" marR="109152" marT="109152" marB="109152"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rowSpan="2">
                  <a:txBody>
                    <a:bodyPr/>
                    <a:lstStyle/>
                    <a:p>
                      <a:pPr marL="0"/>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Cholesteryl ester transfer protein (CETP) inhibitor</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Lipid Lowering agent administered to patients previously treated with Maximum Tolerated Lipid-Modifying Therapies not at target for LDL-C</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200" b="1" i="0" dirty="0">
                          <a:solidFill>
                            <a:srgbClr val="484542"/>
                          </a:solidFill>
                          <a:latin typeface="Roboto" panose="02000000000000000000" pitchFamily="2" charset="0"/>
                          <a:ea typeface="Roboto" panose="02000000000000000000" pitchFamily="2" charset="0"/>
                          <a:cs typeface="Arimo" panose="020B0604020202020204" pitchFamily="34" charset="0"/>
                        </a:rPr>
                        <a:t>Phase III  completed, </a:t>
                      </a:r>
                      <a:r>
                        <a:rPr lang="it-IT" sz="1200" b="1" i="0" kern="1200" dirty="0">
                          <a:solidFill>
                            <a:srgbClr val="484542"/>
                          </a:solidFill>
                          <a:latin typeface="Roboto" panose="02000000000000000000" pitchFamily="2" charset="0"/>
                          <a:ea typeface="Roboto" panose="02000000000000000000" pitchFamily="2" charset="0"/>
                          <a:cs typeface="+mn-cs"/>
                        </a:rPr>
                        <a:t>under EU review</a:t>
                      </a:r>
                      <a:endParaRPr lang="it-IT" sz="1200" b="1" i="0" kern="1200" dirty="0">
                        <a:solidFill>
                          <a:srgbClr val="484542"/>
                        </a:solidFill>
                        <a:latin typeface="Roboto" panose="02000000000000000000" pitchFamily="2" charset="0"/>
                        <a:ea typeface="Roboto" panose="02000000000000000000" pitchFamily="2" charset="0"/>
                        <a:cs typeface="Arimo" panose="020B0604020202020204" pitchFamily="34" charset="0"/>
                      </a:endParaRPr>
                    </a:p>
                    <a:p>
                      <a:pPr marL="0" algn="ctr"/>
                      <a:endParaRPr lang="it-IT" sz="1200" b="1" i="0" dirty="0">
                        <a:solidFill>
                          <a:srgbClr val="484542"/>
                        </a:solidFill>
                        <a:latin typeface="Roboto" panose="02000000000000000000" pitchFamily="2" charset="0"/>
                        <a:ea typeface="Roboto" panose="02000000000000000000" pitchFamily="2" charset="0"/>
                        <a:cs typeface="Arimo" panose="020B0604020202020204" pitchFamily="34" charset="0"/>
                      </a:endParaRPr>
                    </a:p>
                  </a:txBody>
                  <a:tcPr marL="109152" marR="109152" marT="109152" marB="109152"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29009950"/>
                  </a:ext>
                </a:extLst>
              </a:tr>
              <a:tr h="766328">
                <a:tc vMerge="1">
                  <a:txBody>
                    <a:bodyPr/>
                    <a:lstStyle/>
                    <a:p>
                      <a:endParaRPr lang="it-IT"/>
                    </a:p>
                  </a:txBody>
                  <a:tcPr/>
                </a:tc>
                <a:tc vMerge="1">
                  <a:txBody>
                    <a:bodyPr/>
                    <a:lstStyle/>
                    <a:p>
                      <a:endParaRPr lang="it-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Prevention of Major Adverse CardioVascular events </a:t>
                      </a:r>
                    </a:p>
                  </a:txBody>
                  <a:tcPr marL="109152" marR="109152" marT="109152" marB="109152"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algn="ctr"/>
                      <a:r>
                        <a:rPr lang="it-IT" sz="1200" b="1" i="0" dirty="0">
                          <a:solidFill>
                            <a:srgbClr val="484542"/>
                          </a:solidFill>
                          <a:latin typeface="Roboto" panose="02000000000000000000" pitchFamily="2" charset="0"/>
                          <a:ea typeface="Roboto" panose="02000000000000000000" pitchFamily="2" charset="0"/>
                          <a:cs typeface="Arimo" panose="020B0604020202020204" pitchFamily="34" charset="0"/>
                        </a:rPr>
                        <a:t>Phase III</a:t>
                      </a:r>
                    </a:p>
                  </a:txBody>
                  <a:tcPr marL="109152" marR="109152" marT="109152" marB="109152" anchor="ctr">
                    <a:lnL w="1905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10306429"/>
                  </a:ext>
                </a:extLst>
              </a:tr>
              <a:tr h="1532655">
                <a:tc>
                  <a:txBody>
                    <a:bodyPr/>
                    <a:lstStyle/>
                    <a:p>
                      <a:pPr marL="0"/>
                      <a:r>
                        <a:rPr lang="it-IT" sz="1900" b="1" i="0" dirty="0">
                          <a:solidFill>
                            <a:srgbClr val="143F59"/>
                          </a:solidFill>
                          <a:latin typeface="Roboto Condensed" panose="02000000000000000000" pitchFamily="2" charset="0"/>
                          <a:ea typeface="Roboto Condensed" panose="02000000000000000000" pitchFamily="2" charset="0"/>
                          <a:cs typeface="Roboto Condensed" panose="02000000000000000000" pitchFamily="2" charset="0"/>
                        </a:rPr>
                        <a:t>Obicetrapib+Ezetimibe</a:t>
                      </a:r>
                    </a:p>
                  </a:txBody>
                  <a:tcPr marL="109152" marR="109152" marT="109152" marB="109152" anchor="ctr">
                    <a:lnL w="38100"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Cholesteryl ester transfer protein (CETP) inhibitor +</a:t>
                      </a:r>
                    </a:p>
                    <a:p>
                      <a:pPr marL="0"/>
                      <a:endPar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endParaRPr>
                    </a:p>
                    <a:p>
                      <a:pPr marL="0"/>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Niemann-Pick C1-like 1 (NPC1L1) protein inhibitor</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r>
                        <a:rPr lang="it-IT" sz="1200" b="0" i="0" dirty="0">
                          <a:solidFill>
                            <a:srgbClr val="484542"/>
                          </a:solidFill>
                          <a:latin typeface="Roboto" panose="02000000000000000000" pitchFamily="2" charset="0"/>
                          <a:ea typeface="Roboto" panose="02000000000000000000" pitchFamily="2" charset="0"/>
                          <a:cs typeface="Arimo" panose="020B0604020202020204" pitchFamily="34" charset="0"/>
                        </a:rPr>
                        <a:t>Lipid Lowering agent administered to patients treated with Maximum Tolerated Lipid-Modifying Therapies not at target for LDL-C</a:t>
                      </a:r>
                    </a:p>
                  </a:txBody>
                  <a:tcPr marL="109152" marR="109152" marT="109152" marB="109152"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200" b="1" i="0" dirty="0">
                          <a:solidFill>
                            <a:srgbClr val="484542"/>
                          </a:solidFill>
                          <a:latin typeface="Roboto" panose="02000000000000000000" pitchFamily="2" charset="0"/>
                          <a:ea typeface="Roboto" panose="02000000000000000000" pitchFamily="2" charset="0"/>
                          <a:cs typeface="Arimo" panose="020B0604020202020204" pitchFamily="34" charset="0"/>
                        </a:rPr>
                        <a:t>Phase III  completed, </a:t>
                      </a:r>
                      <a:r>
                        <a:rPr lang="it-IT" sz="1200" b="1" i="0" kern="1200" dirty="0">
                          <a:solidFill>
                            <a:srgbClr val="484542"/>
                          </a:solidFill>
                          <a:latin typeface="Roboto" panose="02000000000000000000" pitchFamily="2" charset="0"/>
                          <a:ea typeface="Roboto" panose="02000000000000000000" pitchFamily="2" charset="0"/>
                          <a:cs typeface="+mn-cs"/>
                        </a:rPr>
                        <a:t>under EU review</a:t>
                      </a:r>
                      <a:endParaRPr lang="it-IT" sz="1200" b="1" i="0" kern="1200" dirty="0">
                        <a:solidFill>
                          <a:srgbClr val="484542"/>
                        </a:solidFill>
                        <a:latin typeface="Roboto" panose="02000000000000000000" pitchFamily="2" charset="0"/>
                        <a:ea typeface="Roboto" panose="02000000000000000000" pitchFamily="2" charset="0"/>
                        <a:cs typeface="Arimo" panose="020B0604020202020204" pitchFamily="34" charset="0"/>
                      </a:endParaRPr>
                    </a:p>
                    <a:p>
                      <a:pPr marL="0" algn="ctr"/>
                      <a:endParaRPr lang="it-IT" sz="1200" b="1" i="0" dirty="0">
                        <a:solidFill>
                          <a:srgbClr val="484542"/>
                        </a:solidFill>
                        <a:latin typeface="Roboto" panose="02000000000000000000" pitchFamily="2" charset="0"/>
                        <a:ea typeface="Roboto" panose="02000000000000000000" pitchFamily="2" charset="0"/>
                        <a:cs typeface="Arimo" panose="020B0604020202020204" pitchFamily="34" charset="0"/>
                      </a:endParaRPr>
                    </a:p>
                  </a:txBody>
                  <a:tcPr marL="109152" marR="109152" marT="109152" marB="109152" anchor="ctr">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4612457"/>
                  </a:ext>
                </a:extLst>
              </a:tr>
            </a:tbl>
          </a:graphicData>
        </a:graphic>
      </p:graphicFrame>
    </p:spTree>
    <p:extLst>
      <p:ext uri="{BB962C8B-B14F-4D97-AF65-F5344CB8AC3E}">
        <p14:creationId xmlns:p14="http://schemas.microsoft.com/office/powerpoint/2010/main" val="3156134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629BE06-62F3-477B-209D-0C2BFAC35B9E}"/>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3 of 17</a:t>
            </a:r>
          </a:p>
        </p:txBody>
      </p:sp>
      <p:sp>
        <p:nvSpPr>
          <p:cNvPr id="3" name="CasellaDiTesto 2">
            <a:extLst>
              <a:ext uri="{FF2B5EF4-FFF2-40B4-BE49-F238E27FC236}">
                <a16:creationId xmlns:a16="http://schemas.microsoft.com/office/drawing/2014/main" id="{B29DBF0B-EEC3-9652-107C-186EBAEA4B15}"/>
              </a:ext>
            </a:extLst>
          </p:cNvPr>
          <p:cNvSpPr txBox="1"/>
          <p:nvPr/>
        </p:nvSpPr>
        <p:spPr>
          <a:xfrm>
            <a:off x="2476799" y="1749017"/>
            <a:ext cx="6534595" cy="12618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8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Menarini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8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was </a:t>
            </a:r>
            <a:r>
              <a:rPr kumimoji="0" lang="it-IT" sz="38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founded in 1886</a:t>
            </a:r>
            <a:r>
              <a:rPr kumimoji="0" lang="it-IT" sz="38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t>
            </a:r>
          </a:p>
        </p:txBody>
      </p:sp>
      <p:sp>
        <p:nvSpPr>
          <p:cNvPr id="4" name="CasellaDiTesto 3">
            <a:extLst>
              <a:ext uri="{FF2B5EF4-FFF2-40B4-BE49-F238E27FC236}">
                <a16:creationId xmlns:a16="http://schemas.microsoft.com/office/drawing/2014/main" id="{5B2C70A0-35A7-CAFC-2622-55CD8499AA58}"/>
              </a:ext>
            </a:extLst>
          </p:cNvPr>
          <p:cNvSpPr txBox="1"/>
          <p:nvPr/>
        </p:nvSpPr>
        <p:spPr>
          <a:xfrm>
            <a:off x="2476800" y="3429968"/>
            <a:ext cx="6534595" cy="18466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8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In 1915 its headquarters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8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were established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8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in </a:t>
            </a:r>
            <a:r>
              <a:rPr kumimoji="0" lang="it-IT" sz="380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Florence</a:t>
            </a:r>
            <a:r>
              <a:rPr kumimoji="0" lang="it-IT" sz="380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t>
            </a:r>
          </a:p>
        </p:txBody>
      </p:sp>
      <p:pic>
        <p:nvPicPr>
          <p:cNvPr id="5" name="Immagine 4">
            <a:extLst>
              <a:ext uri="{FF2B5EF4-FFF2-40B4-BE49-F238E27FC236}">
                <a16:creationId xmlns:a16="http://schemas.microsoft.com/office/drawing/2014/main" id="{FE1DBA93-3D3A-46A1-B2C6-41AD95C8C62D}"/>
              </a:ext>
            </a:extLst>
          </p:cNvPr>
          <p:cNvPicPr>
            <a:picLocks noChangeAspect="1"/>
          </p:cNvPicPr>
          <p:nvPr/>
        </p:nvPicPr>
        <p:blipFill>
          <a:blip r:embed="rId3"/>
          <a:stretch>
            <a:fillRect/>
          </a:stretch>
        </p:blipFill>
        <p:spPr>
          <a:xfrm>
            <a:off x="568443" y="430306"/>
            <a:ext cx="1563478" cy="671231"/>
          </a:xfrm>
          <a:prstGeom prst="rect">
            <a:avLst/>
          </a:prstGeom>
        </p:spPr>
      </p:pic>
    </p:spTree>
    <p:extLst>
      <p:ext uri="{BB962C8B-B14F-4D97-AF65-F5344CB8AC3E}">
        <p14:creationId xmlns:p14="http://schemas.microsoft.com/office/powerpoint/2010/main" val="1145670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9" name="Connettore 1 18">
            <a:extLst>
              <a:ext uri="{FF2B5EF4-FFF2-40B4-BE49-F238E27FC236}">
                <a16:creationId xmlns:a16="http://schemas.microsoft.com/office/drawing/2014/main" id="{70442663-4AF0-9631-16CE-916F0CF83EA7}"/>
              </a:ext>
            </a:extLst>
          </p:cNvPr>
          <p:cNvCxnSpPr>
            <a:cxnSpLocks/>
          </p:cNvCxnSpPr>
          <p:nvPr/>
        </p:nvCxnSpPr>
        <p:spPr>
          <a:xfrm>
            <a:off x="2465722" y="2574191"/>
            <a:ext cx="9000141" cy="0"/>
          </a:xfrm>
          <a:prstGeom prst="line">
            <a:avLst/>
          </a:prstGeom>
          <a:ln w="6350">
            <a:solidFill>
              <a:schemeClr val="accent1">
                <a:alpha val="50000"/>
              </a:schemeClr>
            </a:solidFill>
          </a:ln>
        </p:spPr>
        <p:style>
          <a:lnRef idx="2">
            <a:schemeClr val="accent1"/>
          </a:lnRef>
          <a:fillRef idx="0">
            <a:schemeClr val="accent1"/>
          </a:fillRef>
          <a:effectRef idx="1">
            <a:schemeClr val="accent1"/>
          </a:effectRef>
          <a:fontRef idx="minor">
            <a:schemeClr val="tx1"/>
          </a:fontRef>
        </p:style>
      </p:cxnSp>
      <p:sp>
        <p:nvSpPr>
          <p:cNvPr id="2" name="CasellaDiTesto 1">
            <a:extLst>
              <a:ext uri="{FF2B5EF4-FFF2-40B4-BE49-F238E27FC236}">
                <a16:creationId xmlns:a16="http://schemas.microsoft.com/office/drawing/2014/main" id="{EA98A705-1FBF-297A-F3BE-D7DCE87518E5}"/>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4 of 17</a:t>
            </a:r>
          </a:p>
        </p:txBody>
      </p:sp>
      <p:sp>
        <p:nvSpPr>
          <p:cNvPr id="3" name="CasellaDiTesto 2">
            <a:extLst>
              <a:ext uri="{FF2B5EF4-FFF2-40B4-BE49-F238E27FC236}">
                <a16:creationId xmlns:a16="http://schemas.microsoft.com/office/drawing/2014/main" id="{7B221796-FEF8-5B75-B241-B879EED21DCE}"/>
              </a:ext>
            </a:extLst>
          </p:cNvPr>
          <p:cNvSpPr txBox="1"/>
          <p:nvPr/>
        </p:nvSpPr>
        <p:spPr>
          <a:xfrm>
            <a:off x="572400" y="432000"/>
            <a:ext cx="110852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Milestones</a:t>
            </a:r>
          </a:p>
        </p:txBody>
      </p:sp>
      <p:sp>
        <p:nvSpPr>
          <p:cNvPr id="4" name="CasellaDiTesto 3">
            <a:extLst>
              <a:ext uri="{FF2B5EF4-FFF2-40B4-BE49-F238E27FC236}">
                <a16:creationId xmlns:a16="http://schemas.microsoft.com/office/drawing/2014/main" id="{65DFAEE7-E2A7-9E4A-587C-170487199C26}"/>
              </a:ext>
            </a:extLst>
          </p:cNvPr>
          <p:cNvSpPr txBox="1">
            <a:spLocks noChangeAspect="1"/>
          </p:cNvSpPr>
          <p:nvPr/>
        </p:nvSpPr>
        <p:spPr>
          <a:xfrm>
            <a:off x="1499152" y="3024000"/>
            <a:ext cx="2005200" cy="2005200"/>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Menarini foundation</a:t>
            </a:r>
          </a:p>
        </p:txBody>
      </p:sp>
      <p:sp>
        <p:nvSpPr>
          <p:cNvPr id="6" name="CasellaDiTesto 5">
            <a:extLst>
              <a:ext uri="{FF2B5EF4-FFF2-40B4-BE49-F238E27FC236}">
                <a16:creationId xmlns:a16="http://schemas.microsoft.com/office/drawing/2014/main" id="{098B4126-0DA1-2680-E0D3-3311FFDB4A9D}"/>
              </a:ext>
            </a:extLst>
          </p:cNvPr>
          <p:cNvSpPr txBox="1">
            <a:spLocks noChangeAspect="1"/>
          </p:cNvSpPr>
          <p:nvPr/>
        </p:nvSpPr>
        <p:spPr>
          <a:xfrm>
            <a:off x="3785152" y="3024000"/>
            <a:ext cx="2005200" cy="2005200"/>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International presence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The internationalization of Menarini begins with the opening of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Laboratorios Menarini in Spain</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followed on by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Greece, Portugal, Central America</a:t>
            </a:r>
            <a:r>
              <a:rPr kumimoji="0" lang="it-IT" sz="1100" b="0"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 </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and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France.</a:t>
            </a:r>
          </a:p>
        </p:txBody>
      </p:sp>
      <p:sp>
        <p:nvSpPr>
          <p:cNvPr id="7" name="CasellaDiTesto 6">
            <a:extLst>
              <a:ext uri="{FF2B5EF4-FFF2-40B4-BE49-F238E27FC236}">
                <a16:creationId xmlns:a16="http://schemas.microsoft.com/office/drawing/2014/main" id="{50223D8B-91F9-271D-D4BB-3930B301DFF4}"/>
              </a:ext>
            </a:extLst>
          </p:cNvPr>
          <p:cNvSpPr txBox="1">
            <a:spLocks noChangeAspect="1"/>
          </p:cNvSpPr>
          <p:nvPr/>
        </p:nvSpPr>
        <p:spPr>
          <a:xfrm>
            <a:off x="6071152" y="3043456"/>
            <a:ext cx="2005200" cy="2005200"/>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Research &amp; Development</a:t>
            </a: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Menarini’s Research &amp; Development department opened and patents on pharmaceuticals were introduced.</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8" name="CasellaDiTesto 7">
            <a:extLst>
              <a:ext uri="{FF2B5EF4-FFF2-40B4-BE49-F238E27FC236}">
                <a16:creationId xmlns:a16="http://schemas.microsoft.com/office/drawing/2014/main" id="{9C042723-2EC1-CA07-1AE1-9181457E05B9}"/>
              </a:ext>
            </a:extLst>
          </p:cNvPr>
          <p:cNvSpPr txBox="1">
            <a:spLocks noChangeAspect="1"/>
          </p:cNvSpPr>
          <p:nvPr/>
        </p:nvSpPr>
        <p:spPr>
          <a:xfrm>
            <a:off x="8357152" y="3043456"/>
            <a:ext cx="2005200" cy="1729582"/>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Central and Eastern Europe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Menarini acquires ex-GDR company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Berlin-Chemie</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thanks to which it makes its entry into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Germany</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and Central and Eastern Europe.</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10" name="CasellaDiTesto 9">
            <a:extLst>
              <a:ext uri="{FF2B5EF4-FFF2-40B4-BE49-F238E27FC236}">
                <a16:creationId xmlns:a16="http://schemas.microsoft.com/office/drawing/2014/main" id="{E105DD40-D628-ABB1-CC31-E678AD39086D}"/>
              </a:ext>
            </a:extLst>
          </p:cNvPr>
          <p:cNvSpPr txBox="1">
            <a:spLocks noChangeAspect="1"/>
          </p:cNvSpPr>
          <p:nvPr/>
        </p:nvSpPr>
        <p:spPr>
          <a:xfrm>
            <a:off x="8357152" y="4885226"/>
            <a:ext cx="2005200" cy="704936"/>
          </a:xfrm>
          <a:prstGeom prst="rect">
            <a:avLst/>
          </a:prstGeom>
          <a:noFill/>
          <a:ln w="9525">
            <a:solidFill>
              <a:srgbClr val="F5333F"/>
            </a:solidFill>
          </a:ln>
        </p:spPr>
        <p:txBody>
          <a:bodyPr wrap="square" lIns="125999" tIns="125999" rIns="125999" bIns="125999" rtlCol="0">
            <a:no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Since 1992, the Menarini Group has reinvested all profits in its growth </a:t>
            </a:r>
          </a:p>
        </p:txBody>
      </p:sp>
      <p:sp>
        <p:nvSpPr>
          <p:cNvPr id="11" name="Ovale 10">
            <a:extLst>
              <a:ext uri="{FF2B5EF4-FFF2-40B4-BE49-F238E27FC236}">
                <a16:creationId xmlns:a16="http://schemas.microsoft.com/office/drawing/2014/main" id="{B90B7766-6B9E-7355-4C86-504B4B4C1F7A}"/>
              </a:ext>
            </a:extLst>
          </p:cNvPr>
          <p:cNvSpPr/>
          <p:nvPr/>
        </p:nvSpPr>
        <p:spPr>
          <a:xfrm>
            <a:off x="2456755"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2" name="Ovale 11">
            <a:extLst>
              <a:ext uri="{FF2B5EF4-FFF2-40B4-BE49-F238E27FC236}">
                <a16:creationId xmlns:a16="http://schemas.microsoft.com/office/drawing/2014/main" id="{496BEC21-45BF-26D5-33A4-E7A67AC1DC3E}"/>
              </a:ext>
            </a:extLst>
          </p:cNvPr>
          <p:cNvSpPr/>
          <p:nvPr/>
        </p:nvSpPr>
        <p:spPr>
          <a:xfrm>
            <a:off x="4742755"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3" name="Ovale 12">
            <a:extLst>
              <a:ext uri="{FF2B5EF4-FFF2-40B4-BE49-F238E27FC236}">
                <a16:creationId xmlns:a16="http://schemas.microsoft.com/office/drawing/2014/main" id="{8D5CC0CF-AD3F-A3B0-02B5-8DA2D4B1FF1E}"/>
              </a:ext>
            </a:extLst>
          </p:cNvPr>
          <p:cNvSpPr/>
          <p:nvPr/>
        </p:nvSpPr>
        <p:spPr>
          <a:xfrm>
            <a:off x="7028755"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4" name="Ovale 13">
            <a:extLst>
              <a:ext uri="{FF2B5EF4-FFF2-40B4-BE49-F238E27FC236}">
                <a16:creationId xmlns:a16="http://schemas.microsoft.com/office/drawing/2014/main" id="{BB674225-CFCE-DD9B-1F21-91836C2D89A6}"/>
              </a:ext>
            </a:extLst>
          </p:cNvPr>
          <p:cNvSpPr/>
          <p:nvPr/>
        </p:nvSpPr>
        <p:spPr>
          <a:xfrm>
            <a:off x="9314755"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21" name="CasellaDiTesto 20">
            <a:extLst>
              <a:ext uri="{FF2B5EF4-FFF2-40B4-BE49-F238E27FC236}">
                <a16:creationId xmlns:a16="http://schemas.microsoft.com/office/drawing/2014/main" id="{F027D027-A9BD-0C38-7E28-15D9D45402E5}"/>
              </a:ext>
            </a:extLst>
          </p:cNvPr>
          <p:cNvSpPr txBox="1"/>
          <p:nvPr/>
        </p:nvSpPr>
        <p:spPr>
          <a:xfrm>
            <a:off x="1990182"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1886</a:t>
            </a:r>
          </a:p>
        </p:txBody>
      </p:sp>
      <p:sp>
        <p:nvSpPr>
          <p:cNvPr id="22" name="CasellaDiTesto 21">
            <a:extLst>
              <a:ext uri="{FF2B5EF4-FFF2-40B4-BE49-F238E27FC236}">
                <a16:creationId xmlns:a16="http://schemas.microsoft.com/office/drawing/2014/main" id="{59803061-DFA3-9392-8233-F76C5CFECBA0}"/>
              </a:ext>
            </a:extLst>
          </p:cNvPr>
          <p:cNvSpPr txBox="1"/>
          <p:nvPr/>
        </p:nvSpPr>
        <p:spPr>
          <a:xfrm>
            <a:off x="4276182"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1964</a:t>
            </a:r>
          </a:p>
        </p:txBody>
      </p:sp>
      <p:sp>
        <p:nvSpPr>
          <p:cNvPr id="23" name="CasellaDiTesto 22">
            <a:extLst>
              <a:ext uri="{FF2B5EF4-FFF2-40B4-BE49-F238E27FC236}">
                <a16:creationId xmlns:a16="http://schemas.microsoft.com/office/drawing/2014/main" id="{FDAE618B-4D27-807C-8E97-701823C0DC75}"/>
              </a:ext>
            </a:extLst>
          </p:cNvPr>
          <p:cNvSpPr txBox="1"/>
          <p:nvPr/>
        </p:nvSpPr>
        <p:spPr>
          <a:xfrm>
            <a:off x="6562182"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1978</a:t>
            </a:r>
          </a:p>
        </p:txBody>
      </p:sp>
      <p:sp>
        <p:nvSpPr>
          <p:cNvPr id="24" name="CasellaDiTesto 23">
            <a:extLst>
              <a:ext uri="{FF2B5EF4-FFF2-40B4-BE49-F238E27FC236}">
                <a16:creationId xmlns:a16="http://schemas.microsoft.com/office/drawing/2014/main" id="{09F43460-BD15-D05B-F821-7183FE55050F}"/>
              </a:ext>
            </a:extLst>
          </p:cNvPr>
          <p:cNvSpPr txBox="1"/>
          <p:nvPr/>
        </p:nvSpPr>
        <p:spPr>
          <a:xfrm>
            <a:off x="8848182"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1992</a:t>
            </a:r>
          </a:p>
        </p:txBody>
      </p:sp>
    </p:spTree>
    <p:extLst>
      <p:ext uri="{BB962C8B-B14F-4D97-AF65-F5344CB8AC3E}">
        <p14:creationId xmlns:p14="http://schemas.microsoft.com/office/powerpoint/2010/main" val="4250286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79D9DB6-FBC4-FEB8-6DF2-ED140CA1F217}"/>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5 of 17</a:t>
            </a:r>
          </a:p>
        </p:txBody>
      </p:sp>
      <p:cxnSp>
        <p:nvCxnSpPr>
          <p:cNvPr id="3" name="Connettore 1 2">
            <a:extLst>
              <a:ext uri="{FF2B5EF4-FFF2-40B4-BE49-F238E27FC236}">
                <a16:creationId xmlns:a16="http://schemas.microsoft.com/office/drawing/2014/main" id="{5C2A77D9-82F1-D68E-A618-F801356D6378}"/>
              </a:ext>
            </a:extLst>
          </p:cNvPr>
          <p:cNvCxnSpPr>
            <a:cxnSpLocks/>
          </p:cNvCxnSpPr>
          <p:nvPr/>
        </p:nvCxnSpPr>
        <p:spPr>
          <a:xfrm>
            <a:off x="663388" y="2574191"/>
            <a:ext cx="8785406" cy="0"/>
          </a:xfrm>
          <a:prstGeom prst="line">
            <a:avLst/>
          </a:prstGeom>
          <a:ln w="6350">
            <a:solidFill>
              <a:schemeClr val="accent1">
                <a:alpha val="50000"/>
              </a:schemeClr>
            </a:solidFill>
          </a:ln>
        </p:spPr>
        <p:style>
          <a:lnRef idx="2">
            <a:schemeClr val="accent1"/>
          </a:lnRef>
          <a:fillRef idx="0">
            <a:schemeClr val="accent1"/>
          </a:fillRef>
          <a:effectRef idx="1">
            <a:schemeClr val="accent1"/>
          </a:effectRef>
          <a:fontRef idx="minor">
            <a:schemeClr val="tx1"/>
          </a:fontRef>
        </p:style>
      </p:cxnSp>
      <p:sp>
        <p:nvSpPr>
          <p:cNvPr id="4" name="CasellaDiTesto 3">
            <a:extLst>
              <a:ext uri="{FF2B5EF4-FFF2-40B4-BE49-F238E27FC236}">
                <a16:creationId xmlns:a16="http://schemas.microsoft.com/office/drawing/2014/main" id="{95A12A2A-43BF-2492-F9AC-936370FE3D2F}"/>
              </a:ext>
            </a:extLst>
          </p:cNvPr>
          <p:cNvSpPr txBox="1"/>
          <p:nvPr/>
        </p:nvSpPr>
        <p:spPr>
          <a:xfrm>
            <a:off x="572400" y="432000"/>
            <a:ext cx="110852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Milestones</a:t>
            </a:r>
          </a:p>
        </p:txBody>
      </p:sp>
      <p:sp>
        <p:nvSpPr>
          <p:cNvPr id="7" name="CasellaDiTesto 6">
            <a:extLst>
              <a:ext uri="{FF2B5EF4-FFF2-40B4-BE49-F238E27FC236}">
                <a16:creationId xmlns:a16="http://schemas.microsoft.com/office/drawing/2014/main" id="{F78AA847-E20C-6052-05C1-FFB08E07B08A}"/>
              </a:ext>
            </a:extLst>
          </p:cNvPr>
          <p:cNvSpPr txBox="1">
            <a:spLocks noChangeAspect="1"/>
          </p:cNvSpPr>
          <p:nvPr/>
        </p:nvSpPr>
        <p:spPr>
          <a:xfrm>
            <a:off x="6127004" y="3043455"/>
            <a:ext cx="2005200" cy="2533733"/>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U.S.A.</a:t>
            </a: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Menarini makes its entrance into the USA through to the acquisition of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Stemline Therapeutics</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biopharmaceutical company publicly listed on NASDAQ, and their product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Tagraxofusp</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the only FDA approved therapy available for BPDCN, thus strengthening Menarini’s presence in oncology.</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8" name="CasellaDiTesto 7">
            <a:extLst>
              <a:ext uri="{FF2B5EF4-FFF2-40B4-BE49-F238E27FC236}">
                <a16:creationId xmlns:a16="http://schemas.microsoft.com/office/drawing/2014/main" id="{D67C810F-59FF-042B-9A8D-6AD9DE1DC392}"/>
              </a:ext>
            </a:extLst>
          </p:cNvPr>
          <p:cNvSpPr txBox="1">
            <a:spLocks noChangeAspect="1"/>
          </p:cNvSpPr>
          <p:nvPr/>
        </p:nvSpPr>
        <p:spPr>
          <a:xfrm>
            <a:off x="8413004" y="3043456"/>
            <a:ext cx="2005200" cy="1729582"/>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FDA &amp; EMA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U.S. FDA and EU (EMA) approve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Elacestrant</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as the first treatment for patients with ER+/HER2-, ESR1 mutated advanced or metastatic breast cancer.</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11" name="Ovale 10">
            <a:extLst>
              <a:ext uri="{FF2B5EF4-FFF2-40B4-BE49-F238E27FC236}">
                <a16:creationId xmlns:a16="http://schemas.microsoft.com/office/drawing/2014/main" id="{F2DADBF3-C085-C853-CD10-12A83B12CD21}"/>
              </a:ext>
            </a:extLst>
          </p:cNvPr>
          <p:cNvSpPr/>
          <p:nvPr/>
        </p:nvSpPr>
        <p:spPr>
          <a:xfrm>
            <a:off x="2467779"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2" name="Ovale 11">
            <a:extLst>
              <a:ext uri="{FF2B5EF4-FFF2-40B4-BE49-F238E27FC236}">
                <a16:creationId xmlns:a16="http://schemas.microsoft.com/office/drawing/2014/main" id="{147619A8-BC43-F771-2AE8-4FC944C7E4F5}"/>
              </a:ext>
            </a:extLst>
          </p:cNvPr>
          <p:cNvSpPr/>
          <p:nvPr/>
        </p:nvSpPr>
        <p:spPr>
          <a:xfrm>
            <a:off x="4798604"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3" name="Ovale 12">
            <a:extLst>
              <a:ext uri="{FF2B5EF4-FFF2-40B4-BE49-F238E27FC236}">
                <a16:creationId xmlns:a16="http://schemas.microsoft.com/office/drawing/2014/main" id="{2E06B658-BD24-D14E-6CE0-3B7CC9D61BEF}"/>
              </a:ext>
            </a:extLst>
          </p:cNvPr>
          <p:cNvSpPr/>
          <p:nvPr/>
        </p:nvSpPr>
        <p:spPr>
          <a:xfrm>
            <a:off x="7084604"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4" name="Ovale 13">
            <a:extLst>
              <a:ext uri="{FF2B5EF4-FFF2-40B4-BE49-F238E27FC236}">
                <a16:creationId xmlns:a16="http://schemas.microsoft.com/office/drawing/2014/main" id="{EB8ED8F0-03BC-3722-2B8E-A7141E041F8C}"/>
              </a:ext>
            </a:extLst>
          </p:cNvPr>
          <p:cNvSpPr/>
          <p:nvPr/>
        </p:nvSpPr>
        <p:spPr>
          <a:xfrm>
            <a:off x="9370604" y="2529191"/>
            <a:ext cx="90000" cy="90000"/>
          </a:xfrm>
          <a:prstGeom prst="ellipse">
            <a:avLst/>
          </a:prstGeom>
          <a:solidFill>
            <a:srgbClr val="143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p:txBody>
      </p:sp>
      <p:sp>
        <p:nvSpPr>
          <p:cNvPr id="16" name="CasellaDiTesto 15">
            <a:extLst>
              <a:ext uri="{FF2B5EF4-FFF2-40B4-BE49-F238E27FC236}">
                <a16:creationId xmlns:a16="http://schemas.microsoft.com/office/drawing/2014/main" id="{523013E2-A6B4-4BE6-77CD-4CC4D4D4496C}"/>
              </a:ext>
            </a:extLst>
          </p:cNvPr>
          <p:cNvSpPr txBox="1"/>
          <p:nvPr/>
        </p:nvSpPr>
        <p:spPr>
          <a:xfrm>
            <a:off x="4314108"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2011</a:t>
            </a:r>
          </a:p>
        </p:txBody>
      </p:sp>
      <p:sp>
        <p:nvSpPr>
          <p:cNvPr id="18" name="CasellaDiTesto 17">
            <a:extLst>
              <a:ext uri="{FF2B5EF4-FFF2-40B4-BE49-F238E27FC236}">
                <a16:creationId xmlns:a16="http://schemas.microsoft.com/office/drawing/2014/main" id="{B1DD937D-650D-339E-02E6-F5B5B2AC8161}"/>
              </a:ext>
            </a:extLst>
          </p:cNvPr>
          <p:cNvSpPr txBox="1"/>
          <p:nvPr/>
        </p:nvSpPr>
        <p:spPr>
          <a:xfrm>
            <a:off x="6618034"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2020</a:t>
            </a:r>
          </a:p>
        </p:txBody>
      </p:sp>
      <p:sp>
        <p:nvSpPr>
          <p:cNvPr id="19" name="CasellaDiTesto 18">
            <a:extLst>
              <a:ext uri="{FF2B5EF4-FFF2-40B4-BE49-F238E27FC236}">
                <a16:creationId xmlns:a16="http://schemas.microsoft.com/office/drawing/2014/main" id="{E37F80CE-6799-2294-31D6-D95CBDF1470E}"/>
              </a:ext>
            </a:extLst>
          </p:cNvPr>
          <p:cNvSpPr txBox="1"/>
          <p:nvPr/>
        </p:nvSpPr>
        <p:spPr>
          <a:xfrm>
            <a:off x="8904034"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2023</a:t>
            </a:r>
          </a:p>
        </p:txBody>
      </p:sp>
      <p:sp>
        <p:nvSpPr>
          <p:cNvPr id="24" name="CasellaDiTesto 23">
            <a:extLst>
              <a:ext uri="{FF2B5EF4-FFF2-40B4-BE49-F238E27FC236}">
                <a16:creationId xmlns:a16="http://schemas.microsoft.com/office/drawing/2014/main" id="{9C0EA2A4-FCD9-0005-828B-62623B760F7D}"/>
              </a:ext>
            </a:extLst>
          </p:cNvPr>
          <p:cNvSpPr txBox="1">
            <a:spLocks noChangeAspect="1"/>
          </p:cNvSpPr>
          <p:nvPr/>
        </p:nvSpPr>
        <p:spPr>
          <a:xfrm>
            <a:off x="3826320" y="3024000"/>
            <a:ext cx="2005200" cy="2005200"/>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Asia Pacific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Menarini makes its entry into Asia Paciﬁc thanks to the acquisition of a company based in </a:t>
            </a: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Singapore</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 and present in</a:t>
            </a:r>
            <a:b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br>
            <a:r>
              <a:rPr kumimoji="0" lang="it-IT" sz="1100" b="1"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13 countries</a:t>
            </a:r>
            <a:r>
              <a:rPr kumimoji="0" lang="it-IT" sz="1100" b="0" i="0" u="none" strike="noStrike" kern="1200" cap="none" spc="0" normalizeH="0" baseline="0" noProof="0" dirty="0">
                <a:ln>
                  <a:noFill/>
                </a:ln>
                <a:solidFill>
                  <a:prstClr val="black">
                    <a:lumMod val="75000"/>
                    <a:lumOff val="25000"/>
                  </a:prstClr>
                </a:solidFill>
                <a:effectLst/>
                <a:uLnTx/>
                <a:uFillTx/>
                <a:latin typeface="Roboto" panose="02000000000000000000" pitchFamily="2" charset="0"/>
                <a:ea typeface="Roboto" panose="02000000000000000000" pitchFamily="2" charset="0"/>
                <a:cs typeface="+mn-cs"/>
              </a:rPr>
              <a:t> </a:t>
            </a: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throughout the region, from China to Australia.</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20" name="CasellaDiTesto 19">
            <a:extLst>
              <a:ext uri="{FF2B5EF4-FFF2-40B4-BE49-F238E27FC236}">
                <a16:creationId xmlns:a16="http://schemas.microsoft.com/office/drawing/2014/main" id="{C566948F-9383-4A1C-823C-6411E7A8F3A6}"/>
              </a:ext>
            </a:extLst>
          </p:cNvPr>
          <p:cNvSpPr txBox="1">
            <a:spLocks noChangeAspect="1"/>
          </p:cNvSpPr>
          <p:nvPr/>
        </p:nvSpPr>
        <p:spPr>
          <a:xfrm>
            <a:off x="1481219" y="3024000"/>
            <a:ext cx="2005200" cy="2005200"/>
          </a:xfrm>
          <a:prstGeom prst="rect">
            <a:avLst/>
          </a:prstGeom>
          <a:noFill/>
          <a:ln w="9525">
            <a:solidFill>
              <a:srgbClr val="143F59"/>
            </a:solidFill>
          </a:ln>
        </p:spPr>
        <p:txBody>
          <a:bodyPr wrap="square" lIns="125999" tIns="125999" rIns="125999" bIns="125999" rtlCol="0">
            <a:no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it-IT" sz="17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Menarini Biotech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Opening of Menarini Biotech, specialised in the research, development and manufacturing of biotech pharmaceuticals,</a:t>
            </a:r>
          </a:p>
          <a:p>
            <a:pPr marL="0" marR="0" lvl="0" indent="0" algn="l" defTabSz="914400" rtl="0" eaLnBrk="1" fontAlgn="auto" latinLnBrk="0" hangingPunct="1">
              <a:lnSpc>
                <a:spcPts val="12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from the lab to the patient.</a:t>
            </a:r>
            <a:endParaRPr kumimoji="0" lang="it-IT" sz="1100" b="1"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endParaRPr>
          </a:p>
        </p:txBody>
      </p:sp>
      <p:sp>
        <p:nvSpPr>
          <p:cNvPr id="22" name="CasellaDiTesto 21">
            <a:extLst>
              <a:ext uri="{FF2B5EF4-FFF2-40B4-BE49-F238E27FC236}">
                <a16:creationId xmlns:a16="http://schemas.microsoft.com/office/drawing/2014/main" id="{A30B211F-DAE2-48C7-B6A6-E47752BB353A}"/>
              </a:ext>
            </a:extLst>
          </p:cNvPr>
          <p:cNvSpPr txBox="1"/>
          <p:nvPr/>
        </p:nvSpPr>
        <p:spPr>
          <a:xfrm>
            <a:off x="1972249" y="2079383"/>
            <a:ext cx="1023140" cy="40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2003</a:t>
            </a:r>
          </a:p>
        </p:txBody>
      </p:sp>
    </p:spTree>
    <p:extLst>
      <p:ext uri="{BB962C8B-B14F-4D97-AF65-F5344CB8AC3E}">
        <p14:creationId xmlns:p14="http://schemas.microsoft.com/office/powerpoint/2010/main" val="26321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3"/>
        <p:cNvGrpSpPr/>
        <p:nvPr/>
      </p:nvGrpSpPr>
      <p:grpSpPr>
        <a:xfrm>
          <a:off x="0" y="0"/>
          <a:ext cx="0" cy="0"/>
          <a:chOff x="0" y="0"/>
          <a:chExt cx="0" cy="0"/>
        </a:xfrm>
      </p:grpSpPr>
      <p:sp>
        <p:nvSpPr>
          <p:cNvPr id="324" name="Google Shape;324;p37"/>
          <p:cNvSpPr txBox="1"/>
          <p:nvPr/>
        </p:nvSpPr>
        <p:spPr>
          <a:xfrm>
            <a:off x="572400" y="432000"/>
            <a:ext cx="11085250" cy="638636"/>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
                <a:srgbClr val="143F59"/>
              </a:buClr>
              <a:buSzPts val="3550"/>
              <a:buFont typeface="Roboto Light"/>
              <a:buNone/>
              <a:tabLst/>
              <a:defRPr/>
            </a:pPr>
            <a:r>
              <a:rPr kumimoji="0" lang="it-IT" sz="3550" b="0" i="0" u="none" strike="noStrike" kern="0" cap="none" spc="0" normalizeH="0" baseline="0" noProof="0" dirty="0">
                <a:ln>
                  <a:noFill/>
                </a:ln>
                <a:solidFill>
                  <a:srgbClr val="143F59"/>
                </a:solidFill>
                <a:effectLst/>
                <a:uLnTx/>
                <a:uFillTx/>
                <a:latin typeface="Roboto Light"/>
                <a:ea typeface="Roboto Light"/>
                <a:cs typeface="Roboto Light"/>
                <a:sym typeface="Roboto Light"/>
              </a:rPr>
              <a:t>Menarini Group</a:t>
            </a:r>
            <a:endParaRPr kumimoji="0" sz="1700" b="0" i="0" u="none" strike="noStrike" kern="0" cap="none" spc="0" normalizeH="0" baseline="0" noProof="0" dirty="0">
              <a:ln>
                <a:noFill/>
              </a:ln>
              <a:solidFill>
                <a:srgbClr val="4D4D4D"/>
              </a:solidFill>
              <a:effectLst/>
              <a:uLnTx/>
              <a:uFillTx/>
              <a:latin typeface="Roboto Light"/>
              <a:ea typeface="Roboto Light"/>
              <a:cs typeface="Roboto Light"/>
              <a:sym typeface="Roboto Light"/>
            </a:endParaRPr>
          </a:p>
        </p:txBody>
      </p:sp>
      <p:sp>
        <p:nvSpPr>
          <p:cNvPr id="325" name="Google Shape;325;p37"/>
          <p:cNvSpPr txBox="1"/>
          <p:nvPr/>
        </p:nvSpPr>
        <p:spPr>
          <a:xfrm>
            <a:off x="2331187" y="1725481"/>
            <a:ext cx="1745999"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222222"/>
              </a:lnSpc>
              <a:spcBef>
                <a:spcPts val="0"/>
              </a:spcBef>
              <a:spcAft>
                <a:spcPts val="0"/>
              </a:spcAft>
              <a:buClr>
                <a:srgbClr val="000000"/>
              </a:buClr>
              <a:buSzPts val="900"/>
              <a:buFont typeface="Arial"/>
              <a:buNone/>
              <a:tabLst/>
              <a:defRPr/>
            </a:pPr>
            <a:endParaRPr kumimoji="0" sz="900" b="0" i="0" u="none" strike="noStrike" kern="0" cap="none" spc="0" normalizeH="0" baseline="0" noProof="0" dirty="0">
              <a:ln>
                <a:noFill/>
              </a:ln>
              <a:solidFill>
                <a:srgbClr val="4D4D4D"/>
              </a:solidFill>
              <a:effectLst/>
              <a:uLnTx/>
              <a:uFillTx/>
              <a:latin typeface="Roboto"/>
              <a:ea typeface="Roboto"/>
              <a:cs typeface="Roboto"/>
              <a:sym typeface="Roboto"/>
            </a:endParaRPr>
          </a:p>
        </p:txBody>
      </p:sp>
      <p:pic>
        <p:nvPicPr>
          <p:cNvPr id="326" name="Google Shape;326;p37"/>
          <p:cNvPicPr preferRelativeResize="0"/>
          <p:nvPr/>
        </p:nvPicPr>
        <p:blipFill rotWithShape="1">
          <a:blip r:embed="rId4">
            <a:alphaModFix/>
          </a:blip>
          <a:srcRect l="18314" t="6754" r="18314" b="6754"/>
          <a:stretch/>
        </p:blipFill>
        <p:spPr>
          <a:xfrm>
            <a:off x="597576" y="1717627"/>
            <a:ext cx="1745999" cy="1747521"/>
          </a:xfrm>
          <a:prstGeom prst="rect">
            <a:avLst/>
          </a:prstGeom>
          <a:noFill/>
          <a:ln>
            <a:noFill/>
          </a:ln>
        </p:spPr>
      </p:pic>
      <p:pic>
        <p:nvPicPr>
          <p:cNvPr id="327" name="Google Shape;327;p37"/>
          <p:cNvPicPr preferRelativeResize="0"/>
          <p:nvPr/>
        </p:nvPicPr>
        <p:blipFill rotWithShape="1">
          <a:blip r:embed="rId5">
            <a:alphaModFix/>
          </a:blip>
          <a:srcRect l="60947" t="12499" r="3901"/>
          <a:stretch/>
        </p:blipFill>
        <p:spPr>
          <a:xfrm>
            <a:off x="4350002" y="1717627"/>
            <a:ext cx="1745999" cy="1747521"/>
          </a:xfrm>
          <a:prstGeom prst="rect">
            <a:avLst/>
          </a:prstGeom>
          <a:noFill/>
          <a:ln>
            <a:noFill/>
          </a:ln>
        </p:spPr>
      </p:pic>
      <p:pic>
        <p:nvPicPr>
          <p:cNvPr id="328" name="Google Shape;328;p37"/>
          <p:cNvPicPr preferRelativeResize="0"/>
          <p:nvPr/>
        </p:nvPicPr>
        <p:blipFill rotWithShape="1">
          <a:blip r:embed="rId6">
            <a:alphaModFix/>
          </a:blip>
          <a:srcRect l="42959" r="5013"/>
          <a:stretch/>
        </p:blipFill>
        <p:spPr>
          <a:xfrm>
            <a:off x="8102428" y="1717627"/>
            <a:ext cx="1745999" cy="1747521"/>
          </a:xfrm>
          <a:prstGeom prst="rect">
            <a:avLst/>
          </a:prstGeom>
          <a:noFill/>
          <a:ln>
            <a:noFill/>
          </a:ln>
        </p:spPr>
      </p:pic>
      <p:pic>
        <p:nvPicPr>
          <p:cNvPr id="329" name="Google Shape;329;p37"/>
          <p:cNvPicPr preferRelativeResize="0"/>
          <p:nvPr/>
        </p:nvPicPr>
        <p:blipFill rotWithShape="1">
          <a:blip r:embed="rId7">
            <a:alphaModFix/>
          </a:blip>
          <a:srcRect l="17796" t="3185" r="36524" b="13984"/>
          <a:stretch/>
        </p:blipFill>
        <p:spPr>
          <a:xfrm>
            <a:off x="8072946" y="3837674"/>
            <a:ext cx="1745999" cy="1747521"/>
          </a:xfrm>
          <a:prstGeom prst="rect">
            <a:avLst/>
          </a:prstGeom>
          <a:noFill/>
          <a:ln>
            <a:noFill/>
          </a:ln>
        </p:spPr>
      </p:pic>
      <p:pic>
        <p:nvPicPr>
          <p:cNvPr id="330" name="Google Shape;330;p37"/>
          <p:cNvPicPr preferRelativeResize="0"/>
          <p:nvPr/>
        </p:nvPicPr>
        <p:blipFill rotWithShape="1">
          <a:blip r:embed="rId8">
            <a:alphaModFix/>
          </a:blip>
          <a:srcRect l="26774" r="25044" b="1730"/>
          <a:stretch/>
        </p:blipFill>
        <p:spPr>
          <a:xfrm>
            <a:off x="597576" y="3851748"/>
            <a:ext cx="1745999" cy="1747521"/>
          </a:xfrm>
          <a:prstGeom prst="rect">
            <a:avLst/>
          </a:prstGeom>
          <a:noFill/>
          <a:ln>
            <a:noFill/>
          </a:ln>
        </p:spPr>
      </p:pic>
      <p:sp>
        <p:nvSpPr>
          <p:cNvPr id="331" name="Google Shape;331;p37"/>
          <p:cNvSpPr/>
          <p:nvPr/>
        </p:nvSpPr>
        <p:spPr>
          <a:xfrm>
            <a:off x="2481468" y="1834266"/>
            <a:ext cx="1470212" cy="137473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143F59"/>
              </a:buClr>
              <a:buSzPts val="2000"/>
              <a:buFont typeface="Roboto"/>
              <a:buNone/>
              <a:tabLst/>
              <a:defRPr/>
            </a:pP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Present in</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83333"/>
              </a:lnSpc>
              <a:spcBef>
                <a:spcPts val="0"/>
              </a:spcBef>
              <a:spcAft>
                <a:spcPts val="0"/>
              </a:spcAft>
              <a:buClr>
                <a:srgbClr val="000000"/>
              </a:buClr>
              <a:buSzPts val="2400"/>
              <a:buFont typeface="Arial"/>
              <a:buNone/>
              <a:tabLst/>
              <a:defRPr/>
            </a:pPr>
            <a:endParaRPr kumimoji="0" sz="2400" b="1"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50000"/>
              </a:lnSpc>
              <a:spcBef>
                <a:spcPts val="0"/>
              </a:spcBef>
              <a:spcAft>
                <a:spcPts val="0"/>
              </a:spcAft>
              <a:buClr>
                <a:srgbClr val="FFFFFF"/>
              </a:buClr>
              <a:buSzPts val="2400"/>
              <a:buFont typeface="Roboto"/>
              <a:buNone/>
              <a:tabLst/>
              <a:defRPr/>
            </a:pPr>
            <a:r>
              <a:rPr kumimoji="0" lang="it-IT" sz="2400" b="1" i="0" u="none" strike="noStrike" kern="0" cap="none" spc="0" normalizeH="0" baseline="0" noProof="0" dirty="0">
                <a:ln>
                  <a:noFill/>
                </a:ln>
                <a:solidFill>
                  <a:srgbClr val="FFFFFF"/>
                </a:solidFill>
                <a:effectLst/>
                <a:uLnTx/>
                <a:uFillTx/>
                <a:latin typeface="Roboto"/>
                <a:ea typeface="Roboto"/>
                <a:cs typeface="Roboto"/>
                <a:sym typeface="Roboto"/>
              </a:rPr>
              <a:t> </a:t>
            </a:r>
            <a:r>
              <a:rPr kumimoji="0" lang="it-IT" sz="4000" b="1" i="0" u="none" strike="noStrike" kern="0" cap="none" spc="0" normalizeH="0" baseline="0" noProof="0" dirty="0">
                <a:ln>
                  <a:noFill/>
                </a:ln>
                <a:solidFill>
                  <a:srgbClr val="F5333F"/>
                </a:solidFill>
                <a:effectLst/>
                <a:uLnTx/>
                <a:uFillTx/>
                <a:latin typeface="Roboto"/>
                <a:ea typeface="Roboto"/>
                <a:cs typeface="Roboto"/>
                <a:sym typeface="Roboto"/>
              </a:rPr>
              <a:t>140</a:t>
            </a:r>
            <a:r>
              <a:rPr kumimoji="0" lang="it-IT" sz="2400" b="1" i="0" u="none" strike="noStrike" kern="0" cap="none" spc="0" normalizeH="0" baseline="0" noProof="0" dirty="0">
                <a:ln>
                  <a:noFill/>
                </a:ln>
                <a:solidFill>
                  <a:srgbClr val="FFFFFF"/>
                </a:solidFill>
                <a:effectLst/>
                <a:uLnTx/>
                <a:uFillTx/>
                <a:latin typeface="Roboto"/>
                <a:ea typeface="Roboto"/>
                <a:cs typeface="Roboto"/>
                <a:sym typeface="Roboto"/>
              </a:rPr>
              <a:t> </a:t>
            </a: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countries worldwide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2" name="Google Shape;332;p37"/>
          <p:cNvSpPr txBox="1"/>
          <p:nvPr/>
        </p:nvSpPr>
        <p:spPr>
          <a:xfrm>
            <a:off x="6066518" y="1706400"/>
            <a:ext cx="1745999"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222222"/>
              </a:lnSpc>
              <a:spcBef>
                <a:spcPts val="0"/>
              </a:spcBef>
              <a:spcAft>
                <a:spcPts val="0"/>
              </a:spcAft>
              <a:buClr>
                <a:srgbClr val="000000"/>
              </a:buClr>
              <a:buSzPts val="900"/>
              <a:buFont typeface="Arial"/>
              <a:buNone/>
              <a:tabLst/>
              <a:defRPr/>
            </a:pPr>
            <a:endParaRPr kumimoji="0" sz="900" b="0" i="0" u="none" strike="noStrike" kern="0" cap="none" spc="0" normalizeH="0" baseline="0" noProof="0" dirty="0">
              <a:ln>
                <a:noFill/>
              </a:ln>
              <a:solidFill>
                <a:srgbClr val="4D4D4D"/>
              </a:solidFill>
              <a:effectLst/>
              <a:uLnTx/>
              <a:uFillTx/>
              <a:latin typeface="Roboto"/>
              <a:ea typeface="Roboto"/>
              <a:cs typeface="Roboto"/>
              <a:sym typeface="Roboto"/>
            </a:endParaRPr>
          </a:p>
        </p:txBody>
      </p:sp>
      <p:sp>
        <p:nvSpPr>
          <p:cNvPr id="333" name="Google Shape;333;p37"/>
          <p:cNvSpPr txBox="1"/>
          <p:nvPr/>
        </p:nvSpPr>
        <p:spPr>
          <a:xfrm>
            <a:off x="2344174" y="3839196"/>
            <a:ext cx="1745999"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45000"/>
              </a:lnSpc>
              <a:spcBef>
                <a:spcPts val="0"/>
              </a:spcBef>
              <a:spcAft>
                <a:spcPts val="0"/>
              </a:spcAft>
              <a:buClr>
                <a:srgbClr val="F5333F"/>
              </a:buClr>
              <a:buSzPts val="4000"/>
              <a:buFont typeface="Roboto"/>
              <a:buNone/>
              <a:tabLst/>
              <a:defRPr/>
            </a:pPr>
            <a:r>
              <a:rPr kumimoji="0" lang="it-IT" sz="4000" b="1" i="0" u="none" strike="noStrike" kern="0" cap="none" spc="0" normalizeH="0" baseline="0" noProof="0" dirty="0">
                <a:ln>
                  <a:noFill/>
                </a:ln>
                <a:solidFill>
                  <a:srgbClr val="F5333F"/>
                </a:solidFill>
                <a:effectLst/>
                <a:uLnTx/>
                <a:uFillTx/>
                <a:latin typeface="Roboto"/>
                <a:ea typeface="Roboto"/>
                <a:cs typeface="Roboto"/>
                <a:sym typeface="Roboto"/>
              </a:rPr>
              <a:t>9</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143F59"/>
              </a:buClr>
              <a:buSzPts val="2000"/>
              <a:buFont typeface="Roboto"/>
              <a:buNone/>
              <a:tabLst/>
              <a:defRPr/>
            </a:pP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R&amp;D centers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4" name="Google Shape;334;p37"/>
          <p:cNvSpPr txBox="1"/>
          <p:nvPr/>
        </p:nvSpPr>
        <p:spPr>
          <a:xfrm>
            <a:off x="6019800" y="3833290"/>
            <a:ext cx="1745999"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45000"/>
              </a:lnSpc>
              <a:spcBef>
                <a:spcPts val="0"/>
              </a:spcBef>
              <a:spcAft>
                <a:spcPts val="0"/>
              </a:spcAft>
              <a:buClr>
                <a:srgbClr val="F5333F"/>
              </a:buClr>
              <a:buSzPts val="4000"/>
              <a:buFont typeface="Roboto"/>
              <a:buNone/>
              <a:tabLst/>
              <a:defRPr/>
            </a:pPr>
            <a:r>
              <a:rPr kumimoji="0" lang="it-IT" sz="4000" b="1" i="0" u="none" strike="noStrike" kern="0" cap="none" spc="0" normalizeH="0" baseline="0" noProof="0" dirty="0">
                <a:ln>
                  <a:noFill/>
                </a:ln>
                <a:solidFill>
                  <a:srgbClr val="F5333F"/>
                </a:solidFill>
                <a:effectLst/>
                <a:uLnTx/>
                <a:uFillTx/>
                <a:latin typeface="Roboto"/>
                <a:ea typeface="Roboto"/>
                <a:cs typeface="Roboto"/>
                <a:sym typeface="Roboto"/>
              </a:rPr>
              <a:t>18</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2857"/>
              </a:lnSpc>
              <a:spcBef>
                <a:spcPts val="0"/>
              </a:spcBef>
              <a:spcAft>
                <a:spcPts val="0"/>
              </a:spcAft>
              <a:buClr>
                <a:srgbClr val="143F59"/>
              </a:buClr>
              <a:buSzPts val="1750"/>
              <a:buFont typeface="Roboto"/>
              <a:buNone/>
              <a:tabLst/>
              <a:defRPr/>
            </a:pPr>
            <a:r>
              <a:rPr kumimoji="0" lang="it-IT" sz="1750" b="1" i="0" u="none" strike="noStrike" kern="0" cap="none" spc="0" normalizeH="0" baseline="0" noProof="0" dirty="0">
                <a:ln>
                  <a:noFill/>
                </a:ln>
                <a:solidFill>
                  <a:srgbClr val="143F59"/>
                </a:solidFill>
                <a:effectLst/>
                <a:uLnTx/>
                <a:uFillTx/>
                <a:latin typeface="Roboto"/>
                <a:ea typeface="Roboto"/>
                <a:cs typeface="Roboto"/>
                <a:sym typeface="Roboto"/>
              </a:rPr>
              <a:t>Manufacturing plants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5" name="Google Shape;335;p37"/>
          <p:cNvSpPr txBox="1"/>
          <p:nvPr/>
        </p:nvSpPr>
        <p:spPr>
          <a:xfrm>
            <a:off x="9818945" y="3833290"/>
            <a:ext cx="1745999"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45000"/>
              </a:lnSpc>
              <a:spcBef>
                <a:spcPts val="0"/>
              </a:spcBef>
              <a:spcAft>
                <a:spcPts val="0"/>
              </a:spcAft>
              <a:buClr>
                <a:srgbClr val="F5333F"/>
              </a:buClr>
              <a:buSzPts val="4000"/>
              <a:buFont typeface="Roboto"/>
              <a:buNone/>
              <a:tabLst/>
              <a:defRPr/>
            </a:pPr>
            <a:r>
              <a:rPr kumimoji="0" lang="it-IT" sz="4000" b="1" i="0" u="none" strike="noStrike" kern="0" cap="none" spc="0" normalizeH="0" baseline="0" noProof="0" dirty="0">
                <a:ln>
                  <a:noFill/>
                </a:ln>
                <a:solidFill>
                  <a:srgbClr val="F5333F"/>
                </a:solidFill>
                <a:effectLst/>
                <a:uLnTx/>
                <a:uFillTx/>
                <a:latin typeface="Roboto"/>
                <a:ea typeface="Roboto"/>
                <a:cs typeface="Roboto"/>
                <a:sym typeface="Roboto"/>
              </a:rPr>
              <a:t>540</a:t>
            </a:r>
            <a:r>
              <a:rPr kumimoji="0" lang="it-IT" sz="1500" b="1" i="0" u="none" strike="noStrike" kern="0" cap="none" spc="0" normalizeH="0" baseline="0" noProof="0" dirty="0">
                <a:ln>
                  <a:noFill/>
                </a:ln>
                <a:solidFill>
                  <a:srgbClr val="FFFFFF"/>
                </a:solidFill>
                <a:effectLst/>
                <a:uLnTx/>
                <a:uFillTx/>
                <a:latin typeface="Roboto"/>
                <a:ea typeface="Roboto"/>
                <a:cs typeface="Roboto"/>
                <a:sym typeface="Roboto"/>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25000"/>
              </a:lnSpc>
              <a:spcBef>
                <a:spcPts val="0"/>
              </a:spcBef>
              <a:spcAft>
                <a:spcPts val="0"/>
              </a:spcAft>
              <a:buClr>
                <a:srgbClr val="143F59"/>
              </a:buClr>
              <a:buSzPts val="2000"/>
              <a:buFont typeface="Roboto"/>
              <a:buNone/>
              <a:tabLst/>
              <a:defRPr/>
            </a:pP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million € </a:t>
            </a:r>
            <a:endParaRPr kumimoji="0" sz="1000" b="1" i="0" u="none" strike="noStrike" kern="0" cap="none" spc="0" normalizeH="0" baseline="0" noProof="0" dirty="0">
              <a:ln>
                <a:noFill/>
              </a:ln>
              <a:solidFill>
                <a:srgbClr val="143F59"/>
              </a:solidFill>
              <a:effectLst/>
              <a:uLnTx/>
              <a:uFillTx/>
              <a:latin typeface="Roboto"/>
              <a:ea typeface="Roboto"/>
              <a:cs typeface="Roboto"/>
              <a:sym typeface="Roboto"/>
            </a:endParaRPr>
          </a:p>
          <a:p>
            <a:pPr marL="0" marR="0" lvl="0" indent="0" algn="l" defTabSz="914400" rtl="0" eaLnBrk="1" fontAlgn="auto" latinLnBrk="0" hangingPunct="1">
              <a:lnSpc>
                <a:spcPct val="112500"/>
              </a:lnSpc>
              <a:spcBef>
                <a:spcPts val="0"/>
              </a:spcBef>
              <a:spcAft>
                <a:spcPts val="0"/>
              </a:spcAft>
              <a:buClr>
                <a:srgbClr val="143F59"/>
              </a:buClr>
              <a:buSzPts val="1600"/>
              <a:buFont typeface="Roboto"/>
              <a:buNone/>
              <a:tabLst/>
              <a:defRPr/>
            </a:pPr>
            <a:r>
              <a:rPr kumimoji="0" lang="it-IT" sz="1600" b="1" i="0" u="none" strike="noStrike" kern="0" cap="none" spc="0" normalizeH="0" baseline="0" noProof="0" dirty="0">
                <a:ln>
                  <a:noFill/>
                </a:ln>
                <a:solidFill>
                  <a:srgbClr val="143F59"/>
                </a:solidFill>
                <a:effectLst/>
                <a:uLnTx/>
                <a:uFillTx/>
                <a:latin typeface="Roboto"/>
                <a:ea typeface="Roboto"/>
                <a:cs typeface="Roboto"/>
                <a:sym typeface="Roboto"/>
              </a:rPr>
              <a:t>in R&amp;D investments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6" name="Google Shape;336;p37"/>
          <p:cNvSpPr txBox="1"/>
          <p:nvPr/>
        </p:nvSpPr>
        <p:spPr>
          <a:xfrm>
            <a:off x="9848426" y="1722103"/>
            <a:ext cx="1716518" cy="1745999"/>
          </a:xfrm>
          <a:prstGeom prst="rect">
            <a:avLst/>
          </a:prstGeom>
          <a:solidFill>
            <a:srgbClr val="EFF2F3"/>
          </a:solidFill>
          <a:ln>
            <a:noFill/>
          </a:ln>
          <a:effectLst>
            <a:outerShdw blurRad="317500" algn="ctr" rotWithShape="0">
              <a:srgbClr val="000000">
                <a:alpha val="20000"/>
              </a:srgbClr>
            </a:outerShdw>
          </a:effectLst>
        </p:spPr>
        <p:txBody>
          <a:bodyPr spcFirstLastPara="1" wrap="square" lIns="125975" tIns="360000" rIns="125975" bIns="125975" anchor="t" anchorCtr="0">
            <a:noAutofit/>
          </a:bodyPr>
          <a:lstStyle/>
          <a:p>
            <a:pPr marL="0" marR="0" lvl="0" indent="0" algn="l" defTabSz="914400" rtl="0" eaLnBrk="1" fontAlgn="auto" latinLnBrk="0" hangingPunct="1">
              <a:lnSpc>
                <a:spcPct val="45000"/>
              </a:lnSpc>
              <a:spcBef>
                <a:spcPts val="0"/>
              </a:spcBef>
              <a:spcAft>
                <a:spcPts val="0"/>
              </a:spcAft>
              <a:buClr>
                <a:srgbClr val="F5333F"/>
              </a:buClr>
              <a:buSzPts val="4000"/>
              <a:buFont typeface="Roboto"/>
              <a:buNone/>
              <a:tabLst/>
              <a:defRPr/>
            </a:pPr>
            <a:r>
              <a:rPr kumimoji="0" lang="it-IT" sz="4000" b="1" i="0" u="none" strike="noStrike" kern="0" cap="none" spc="0" normalizeH="0" baseline="0" noProof="0" dirty="0">
                <a:ln>
                  <a:noFill/>
                </a:ln>
                <a:solidFill>
                  <a:srgbClr val="F5333F"/>
                </a:solidFill>
                <a:effectLst/>
                <a:uLnTx/>
                <a:uFillTx/>
                <a:latin typeface="Roboto"/>
                <a:ea typeface="Roboto"/>
                <a:cs typeface="Roboto"/>
                <a:sym typeface="Roboto"/>
              </a:rPr>
              <a:t>4,887</a:t>
            </a:r>
            <a:r>
              <a:rPr kumimoji="0" lang="it-IT" sz="1500" b="1" i="0" u="none" strike="noStrike" kern="0" cap="none" spc="0" normalizeH="0" baseline="0" noProof="0" dirty="0">
                <a:ln>
                  <a:noFill/>
                </a:ln>
                <a:solidFill>
                  <a:srgbClr val="143F59"/>
                </a:solidFill>
                <a:effectLst/>
                <a:uLnTx/>
                <a:uFillTx/>
                <a:latin typeface="Roboto"/>
                <a:ea typeface="Roboto"/>
                <a:cs typeface="Roboto"/>
                <a:sym typeface="Roboto"/>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25000"/>
              </a:lnSpc>
              <a:spcBef>
                <a:spcPts val="0"/>
              </a:spcBef>
              <a:spcAft>
                <a:spcPts val="0"/>
              </a:spcAft>
              <a:buClr>
                <a:srgbClr val="143F59"/>
              </a:buClr>
              <a:buSzPts val="2000"/>
              <a:buFont typeface="Roboto"/>
              <a:buNone/>
              <a:tabLst/>
              <a:defRPr/>
            </a:pP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million €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4D4D4D"/>
              </a:buClr>
              <a:buSzPts val="1050"/>
              <a:buFont typeface="Roboto"/>
              <a:buNone/>
              <a:tabLst/>
              <a:defRPr/>
            </a:pPr>
            <a:r>
              <a:rPr kumimoji="0" lang="it-IT" sz="1050" b="0" i="0" u="none" strike="noStrike" kern="0" cap="none" spc="0" normalizeH="0" baseline="0" noProof="0" dirty="0">
                <a:ln>
                  <a:noFill/>
                </a:ln>
                <a:solidFill>
                  <a:srgbClr val="4D4D4D"/>
                </a:solidFill>
                <a:effectLst/>
                <a:uLnTx/>
                <a:uFillTx/>
                <a:latin typeface="Roboto"/>
                <a:ea typeface="Roboto"/>
                <a:cs typeface="Roboto"/>
                <a:sym typeface="Roboto"/>
              </a:rPr>
              <a:t>consolidate turnover</a:t>
            </a:r>
            <a:endParaRPr kumimoji="0" sz="900" b="0" i="0" u="none" strike="noStrike" kern="0" cap="none" spc="0" normalizeH="0" baseline="0" noProof="0" dirty="0">
              <a:ln>
                <a:noFill/>
              </a:ln>
              <a:solidFill>
                <a:srgbClr val="4D4D4D"/>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143F59"/>
              </a:buClr>
              <a:buSzPts val="1400"/>
              <a:buFont typeface="Roboto"/>
              <a:buNone/>
              <a:tabLst/>
              <a:defRPr/>
            </a:pPr>
            <a:endParaRPr kumimoji="0" lang="it-IT" sz="700" b="1" i="0" u="none" strike="noStrike" kern="0" cap="none" spc="0" normalizeH="0" baseline="0" noProof="0" dirty="0">
              <a:ln>
                <a:noFill/>
              </a:ln>
              <a:solidFill>
                <a:srgbClr val="143F59"/>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143F59"/>
              </a:buClr>
              <a:buSzPts val="1400"/>
              <a:buFont typeface="Roboto"/>
              <a:buNone/>
              <a:tabLst/>
              <a:defRPr/>
            </a:pPr>
            <a:r>
              <a:rPr kumimoji="0" lang="it-IT" sz="1400" b="1" i="0" u="none" strike="noStrike" kern="0" cap="none" spc="0" normalizeH="0" baseline="0" noProof="0" dirty="0">
                <a:ln>
                  <a:noFill/>
                </a:ln>
                <a:solidFill>
                  <a:srgbClr val="143F59"/>
                </a:solidFill>
                <a:effectLst/>
                <a:uLnTx/>
                <a:uFillTx/>
                <a:latin typeface="Roboto"/>
                <a:ea typeface="Roboto"/>
                <a:cs typeface="Roboto"/>
                <a:sym typeface="Roboto"/>
              </a:rPr>
              <a:t>81% </a:t>
            </a:r>
            <a:r>
              <a:rPr kumimoji="0" lang="it-IT" sz="1100" b="0" i="0" u="none" strike="noStrike" kern="0" cap="none" spc="0" normalizeH="0" baseline="0" noProof="0" dirty="0">
                <a:ln>
                  <a:noFill/>
                </a:ln>
                <a:solidFill>
                  <a:srgbClr val="4D4D4D"/>
                </a:solidFill>
                <a:effectLst/>
                <a:uLnTx/>
                <a:uFillTx/>
                <a:latin typeface="Roboto"/>
                <a:ea typeface="Roboto"/>
                <a:cs typeface="Roboto"/>
                <a:sym typeface="Roboto"/>
              </a:rPr>
              <a:t>International</a:t>
            </a:r>
            <a:endParaRPr kumimoji="0" sz="1050" b="0" i="0" u="none" strike="noStrike" kern="0" cap="none" spc="0" normalizeH="0" baseline="0" noProof="0" dirty="0">
              <a:ln>
                <a:noFill/>
              </a:ln>
              <a:solidFill>
                <a:srgbClr val="4D4D4D"/>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143F59"/>
              </a:buClr>
              <a:buSzPts val="1300"/>
              <a:buFont typeface="Roboto"/>
              <a:buNone/>
              <a:tabLst/>
              <a:defRPr/>
            </a:pPr>
            <a:r>
              <a:rPr kumimoji="0" lang="it-IT" sz="1300" b="1" i="0" u="none" strike="noStrike" kern="0" cap="none" spc="0" normalizeH="0" baseline="0" noProof="0" dirty="0">
                <a:ln>
                  <a:noFill/>
                </a:ln>
                <a:solidFill>
                  <a:srgbClr val="143F59"/>
                </a:solidFill>
                <a:effectLst/>
                <a:uLnTx/>
                <a:uFillTx/>
                <a:latin typeface="Roboto"/>
                <a:ea typeface="Roboto"/>
                <a:cs typeface="Roboto"/>
                <a:sym typeface="Roboto"/>
              </a:rPr>
              <a:t>19%  </a:t>
            </a:r>
            <a:r>
              <a:rPr kumimoji="0" lang="it-IT" sz="1100" b="0" i="0" u="none" strike="noStrike" kern="0" cap="none" spc="0" normalizeH="0" baseline="0" noProof="0" dirty="0">
                <a:ln>
                  <a:noFill/>
                </a:ln>
                <a:solidFill>
                  <a:srgbClr val="4D4D4D"/>
                </a:solidFill>
                <a:effectLst/>
                <a:uLnTx/>
                <a:uFillTx/>
                <a:latin typeface="Roboto"/>
                <a:ea typeface="Roboto"/>
                <a:cs typeface="Roboto"/>
                <a:sym typeface="Roboto"/>
              </a:rPr>
              <a:t>Italy</a:t>
            </a:r>
            <a:endParaRPr kumimoji="0" sz="1050" b="0" i="0" u="none" strike="noStrike" kern="0" cap="none" spc="0" normalizeH="0" baseline="0" noProof="0" dirty="0">
              <a:ln>
                <a:noFill/>
              </a:ln>
              <a:solidFill>
                <a:srgbClr val="4D4D4D"/>
              </a:solidFill>
              <a:effectLst/>
              <a:uLnTx/>
              <a:uFillTx/>
              <a:latin typeface="Roboto"/>
              <a:ea typeface="Roboto"/>
              <a:cs typeface="Roboto"/>
              <a:sym typeface="Roboto"/>
            </a:endParaRPr>
          </a:p>
        </p:txBody>
      </p:sp>
      <p:sp>
        <p:nvSpPr>
          <p:cNvPr id="337" name="Google Shape;337;p37"/>
          <p:cNvSpPr/>
          <p:nvPr/>
        </p:nvSpPr>
        <p:spPr>
          <a:xfrm>
            <a:off x="6125482" y="2313511"/>
            <a:ext cx="1640317"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50000"/>
              </a:lnSpc>
              <a:spcBef>
                <a:spcPts val="0"/>
              </a:spcBef>
              <a:spcAft>
                <a:spcPts val="0"/>
              </a:spcAft>
              <a:buClr>
                <a:srgbClr val="F5333F"/>
              </a:buClr>
              <a:buSzPts val="3600"/>
              <a:buFont typeface="Roboto"/>
              <a:buNone/>
              <a:tabLst/>
              <a:defRPr/>
            </a:pPr>
            <a:r>
              <a:rPr kumimoji="0" lang="it-IT" sz="3600" b="1" i="0" u="none" strike="noStrike" kern="0" cap="none" spc="0" normalizeH="0" baseline="0" noProof="0" dirty="0">
                <a:ln>
                  <a:noFill/>
                </a:ln>
                <a:solidFill>
                  <a:srgbClr val="F5333F"/>
                </a:solidFill>
                <a:effectLst/>
                <a:uLnTx/>
                <a:uFillTx/>
                <a:latin typeface="Roboto"/>
                <a:ea typeface="Roboto"/>
                <a:cs typeface="Roboto"/>
                <a:sym typeface="Roboto"/>
              </a:rPr>
              <a:t>17,800</a:t>
            </a:r>
            <a:r>
              <a:rPr kumimoji="0" lang="it-IT" sz="1500" b="1" i="0" u="none" strike="noStrike" kern="0" cap="none" spc="0" normalizeH="0" baseline="0" noProof="0" dirty="0">
                <a:ln>
                  <a:noFill/>
                </a:ln>
                <a:solidFill>
                  <a:srgbClr val="F5333F"/>
                </a:solidFill>
                <a:effectLst/>
                <a:uLnTx/>
                <a:uFillTx/>
                <a:latin typeface="Roboto"/>
                <a:ea typeface="Roboto"/>
                <a:cs typeface="Roboto"/>
                <a:sym typeface="Roboto"/>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143F59"/>
              </a:buClr>
              <a:buSzPts val="2000"/>
              <a:buFont typeface="Roboto"/>
              <a:buNone/>
              <a:tabLst/>
              <a:defRPr/>
            </a:pPr>
            <a:r>
              <a:rPr kumimoji="0" lang="it-IT" sz="2000" b="1" i="0" u="none" strike="noStrike" kern="0" cap="none" spc="0" normalizeH="0" baseline="0" noProof="0" dirty="0">
                <a:ln>
                  <a:noFill/>
                </a:ln>
                <a:solidFill>
                  <a:srgbClr val="143F59"/>
                </a:solidFill>
                <a:effectLst/>
                <a:uLnTx/>
                <a:uFillTx/>
                <a:latin typeface="Roboto"/>
                <a:ea typeface="Roboto"/>
                <a:cs typeface="Roboto"/>
                <a:sym typeface="Roboto"/>
              </a:rPr>
              <a:t>employees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38" name="Google Shape;338;p37"/>
          <p:cNvSpPr/>
          <p:nvPr/>
        </p:nvSpPr>
        <p:spPr>
          <a:xfrm>
            <a:off x="2276007" y="3144341"/>
            <a:ext cx="1675673"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595959"/>
              </a:buClr>
              <a:buSzPts val="800"/>
              <a:buFont typeface="Roboto Light"/>
              <a:buNone/>
              <a:tabLst/>
              <a:defRPr/>
            </a:pPr>
            <a:r>
              <a:rPr lang="it-IT" sz="900" kern="0" dirty="0">
                <a:solidFill>
                  <a:srgbClr val="4D4D4D"/>
                </a:solidFill>
                <a:latin typeface="Roboto"/>
                <a:ea typeface="Roboto"/>
                <a:sym typeface="Roboto Light"/>
              </a:rPr>
              <a:t>(with its affiliates, distributors and franchises)</a:t>
            </a:r>
            <a:endParaRPr sz="900" kern="0" dirty="0">
              <a:solidFill>
                <a:srgbClr val="4D4D4D"/>
              </a:solidFill>
              <a:latin typeface="Roboto"/>
              <a:ea typeface="Roboto"/>
              <a:sym typeface="Arial"/>
            </a:endParaRPr>
          </a:p>
        </p:txBody>
      </p:sp>
      <p:sp>
        <p:nvSpPr>
          <p:cNvPr id="340" name="Google Shape;340;p37"/>
          <p:cNvSpPr txBox="1"/>
          <p:nvPr/>
        </p:nvSpPr>
        <p:spPr>
          <a:xfrm>
            <a:off x="2166026" y="6679978"/>
            <a:ext cx="7029854" cy="92333"/>
          </a:xfrm>
          <a:prstGeom prst="rect">
            <a:avLst/>
          </a:prstGeom>
          <a:noFill/>
          <a:ln>
            <a:noFill/>
          </a:ln>
        </p:spPr>
        <p:txBody>
          <a:bodyPr spcFirstLastPara="1" wrap="square" lIns="0" tIns="0" rIns="0" bIns="0" anchor="b" anchorCtr="0">
            <a:spAutoFit/>
          </a:bodyPr>
          <a:lstStyle/>
          <a:p>
            <a:pPr marL="0" marR="0" lvl="0" indent="0" algn="r" defTabSz="914400" rtl="0" eaLnBrk="1" fontAlgn="auto" latinLnBrk="0" hangingPunct="1">
              <a:lnSpc>
                <a:spcPct val="100000"/>
              </a:lnSpc>
              <a:spcBef>
                <a:spcPts val="0"/>
              </a:spcBef>
              <a:spcAft>
                <a:spcPts val="0"/>
              </a:spcAft>
              <a:buClr>
                <a:srgbClr val="4D4D4D"/>
              </a:buClr>
              <a:buSzPts val="600"/>
              <a:buFont typeface="Roboto"/>
              <a:buNone/>
              <a:tabLst/>
              <a:defRPr/>
            </a:pPr>
            <a:r>
              <a:rPr kumimoji="0" lang="it-IT" sz="600" b="0" i="0" u="none" strike="noStrike" kern="0" cap="none" spc="0" normalizeH="0" baseline="0" noProof="0" dirty="0">
                <a:ln>
                  <a:noFill/>
                </a:ln>
                <a:solidFill>
                  <a:srgbClr val="4D4D4D"/>
                </a:solidFill>
                <a:effectLst/>
                <a:uLnTx/>
                <a:uFillTx/>
                <a:latin typeface="Roboto"/>
                <a:ea typeface="Roboto"/>
                <a:cs typeface="Roboto"/>
                <a:sym typeface="Roboto"/>
              </a:rPr>
              <a:t>Source: Internal Data</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41" name="Google Shape;341;p37"/>
          <p:cNvPicPr preferRelativeResize="0"/>
          <p:nvPr/>
        </p:nvPicPr>
        <p:blipFill rotWithShape="1">
          <a:blip r:embed="rId9">
            <a:alphaModFix/>
          </a:blip>
          <a:srcRect/>
          <a:stretch/>
        </p:blipFill>
        <p:spPr>
          <a:xfrm>
            <a:off x="4202346" y="3840291"/>
            <a:ext cx="1817454" cy="1759450"/>
          </a:xfrm>
          <a:prstGeom prst="rect">
            <a:avLst/>
          </a:prstGeom>
          <a:noFill/>
          <a:ln>
            <a:noFill/>
          </a:ln>
        </p:spPr>
      </p:pic>
      <p:sp>
        <p:nvSpPr>
          <p:cNvPr id="20" name="CasellaDiTesto 19">
            <a:extLst>
              <a:ext uri="{FF2B5EF4-FFF2-40B4-BE49-F238E27FC236}">
                <a16:creationId xmlns:a16="http://schemas.microsoft.com/office/drawing/2014/main" id="{E0B3F244-53E9-410C-869F-4F1DF11E90FE}"/>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6 of 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F32F93B-02C9-D898-8FF3-FA6548F7A321}"/>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7 of </a:t>
            </a:r>
            <a:r>
              <a:rPr lang="it-IT" sz="900" dirty="0">
                <a:solidFill>
                  <a:prstClr val="white"/>
                </a:solidFill>
                <a:latin typeface="Roboto" panose="02000000000000000000" pitchFamily="2" charset="0"/>
                <a:ea typeface="Roboto" panose="02000000000000000000" pitchFamily="2" charset="0"/>
              </a:rPr>
              <a:t>17</a:t>
            </a:r>
            <a:endPar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3" name="CasellaDiTesto 2">
            <a:extLst>
              <a:ext uri="{FF2B5EF4-FFF2-40B4-BE49-F238E27FC236}">
                <a16:creationId xmlns:a16="http://schemas.microsoft.com/office/drawing/2014/main" id="{7E55805D-DCCE-EE0E-C50E-D91B4E60092A}"/>
              </a:ext>
            </a:extLst>
          </p:cNvPr>
          <p:cNvSpPr txBox="1"/>
          <p:nvPr/>
        </p:nvSpPr>
        <p:spPr>
          <a:xfrm>
            <a:off x="572400" y="432000"/>
            <a:ext cx="11085250" cy="10079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Menarini in the </a:t>
            </a:r>
            <a:r>
              <a:rPr kumimoji="0" lang="it-IT" sz="3550" b="1"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world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mn-cs"/>
              </a:rPr>
              <a:t>Present in </a:t>
            </a:r>
            <a:r>
              <a:rPr kumimoji="0" lang="it-IT" sz="240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140 countries </a:t>
            </a:r>
            <a:r>
              <a:rPr kumimoji="0" lang="it-IT" sz="1700" b="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mn-cs"/>
              </a:rPr>
              <a:t>worldwide (with its affiliates, distributors and franchises)</a:t>
            </a:r>
          </a:p>
        </p:txBody>
      </p:sp>
    </p:spTree>
    <p:extLst>
      <p:ext uri="{BB962C8B-B14F-4D97-AF65-F5344CB8AC3E}">
        <p14:creationId xmlns:p14="http://schemas.microsoft.com/office/powerpoint/2010/main" val="3203844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2D3E66-699E-6CB5-217E-13170B77558E}"/>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a:t>
            </a:r>
            <a:r>
              <a:rPr lang="it-IT" sz="900" dirty="0">
                <a:solidFill>
                  <a:prstClr val="white"/>
                </a:solidFill>
                <a:latin typeface="Roboto" panose="02000000000000000000" pitchFamily="2" charset="0"/>
                <a:ea typeface="Roboto" panose="02000000000000000000" pitchFamily="2" charset="0"/>
              </a:rPr>
              <a:t>8 </a:t>
            </a: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of 17</a:t>
            </a:r>
          </a:p>
        </p:txBody>
      </p:sp>
      <p:sp>
        <p:nvSpPr>
          <p:cNvPr id="3" name="CasellaDiTesto 2">
            <a:extLst>
              <a:ext uri="{FF2B5EF4-FFF2-40B4-BE49-F238E27FC236}">
                <a16:creationId xmlns:a16="http://schemas.microsoft.com/office/drawing/2014/main" id="{CBD58C9A-E6AF-9F44-E595-F50914CD4E3E}"/>
              </a:ext>
            </a:extLst>
          </p:cNvPr>
          <p:cNvSpPr txBox="1"/>
          <p:nvPr/>
        </p:nvSpPr>
        <p:spPr>
          <a:xfrm>
            <a:off x="572400" y="432000"/>
            <a:ext cx="11085250" cy="648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550" b="0" i="0" u="none" strike="noStrike" kern="1200" cap="none" spc="0" normalizeH="0" baseline="0" noProof="0" dirty="0">
                <a:ln>
                  <a:noFill/>
                </a:ln>
                <a:solidFill>
                  <a:srgbClr val="143F59"/>
                </a:solidFill>
                <a:effectLst/>
                <a:uLnTx/>
                <a:uFillTx/>
                <a:latin typeface="Roboto Light" panose="02000000000000000000" pitchFamily="2" charset="0"/>
                <a:ea typeface="Roboto Light" panose="02000000000000000000" pitchFamily="2" charset="0"/>
                <a:cs typeface="+mn-cs"/>
              </a:rPr>
              <a:t>Consolidated turnover</a:t>
            </a:r>
          </a:p>
        </p:txBody>
      </p:sp>
      <p:sp>
        <p:nvSpPr>
          <p:cNvPr id="4" name="CasellaDiTesto 3">
            <a:extLst>
              <a:ext uri="{FF2B5EF4-FFF2-40B4-BE49-F238E27FC236}">
                <a16:creationId xmlns:a16="http://schemas.microsoft.com/office/drawing/2014/main" id="{1FA40398-97DB-3003-83BB-C9D68194189B}"/>
              </a:ext>
            </a:extLst>
          </p:cNvPr>
          <p:cNvSpPr txBox="1"/>
          <p:nvPr/>
        </p:nvSpPr>
        <p:spPr>
          <a:xfrm>
            <a:off x="2166026" y="6695367"/>
            <a:ext cx="7029854" cy="76944"/>
          </a:xfrm>
          <a:prstGeom prst="rect">
            <a:avLst/>
          </a:prstGeom>
          <a:noFill/>
        </p:spPr>
        <p:txBody>
          <a:bodyPr wrap="square" lIns="0" tIns="0" rIns="0" bIns="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Roboto" panose="02000000000000000000" pitchFamily="2" charset="0"/>
                <a:cs typeface="+mn-cs"/>
              </a:rPr>
              <a:t>Source: internal data</a:t>
            </a:r>
            <a:endParaRPr kumimoji="0" lang="it-IT" sz="500" b="0" i="0" u="none" strike="noStrike" kern="1200" cap="none" spc="0" normalizeH="0" baseline="0" noProof="0" dirty="0">
              <a:ln>
                <a:noFill/>
              </a:ln>
              <a:solidFill>
                <a:srgbClr val="4D4D4D"/>
              </a:solidFill>
              <a:effectLst/>
              <a:uLnTx/>
              <a:uFillTx/>
              <a:latin typeface="Roboto" panose="02000000000000000000" pitchFamily="2" charset="0"/>
              <a:ea typeface="+mn-ea"/>
              <a:cs typeface="+mn-cs"/>
            </a:endParaRPr>
          </a:p>
        </p:txBody>
      </p:sp>
      <p:sp>
        <p:nvSpPr>
          <p:cNvPr id="6" name="CasellaDiTesto 5">
            <a:extLst>
              <a:ext uri="{FF2B5EF4-FFF2-40B4-BE49-F238E27FC236}">
                <a16:creationId xmlns:a16="http://schemas.microsoft.com/office/drawing/2014/main" id="{4F365A6A-B5AC-E7D7-0880-9258BE65332A}"/>
              </a:ext>
            </a:extLst>
          </p:cNvPr>
          <p:cNvSpPr txBox="1"/>
          <p:nvPr/>
        </p:nvSpPr>
        <p:spPr>
          <a:xfrm>
            <a:off x="1954161" y="1332853"/>
            <a:ext cx="1838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5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Pharmaceutical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2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97%</a:t>
            </a:r>
          </a:p>
        </p:txBody>
      </p:sp>
      <p:sp>
        <p:nvSpPr>
          <p:cNvPr id="7" name="CasellaDiTesto 6">
            <a:extLst>
              <a:ext uri="{FF2B5EF4-FFF2-40B4-BE49-F238E27FC236}">
                <a16:creationId xmlns:a16="http://schemas.microsoft.com/office/drawing/2014/main" id="{8830ECBD-CF46-8D57-1D83-83A2C2936B13}"/>
              </a:ext>
            </a:extLst>
          </p:cNvPr>
          <p:cNvSpPr txBox="1"/>
          <p:nvPr/>
        </p:nvSpPr>
        <p:spPr>
          <a:xfrm>
            <a:off x="6614214" y="1332853"/>
            <a:ext cx="1838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5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International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2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81%</a:t>
            </a:r>
          </a:p>
        </p:txBody>
      </p:sp>
      <p:sp>
        <p:nvSpPr>
          <p:cNvPr id="8" name="CasellaDiTesto 7">
            <a:extLst>
              <a:ext uri="{FF2B5EF4-FFF2-40B4-BE49-F238E27FC236}">
                <a16:creationId xmlns:a16="http://schemas.microsoft.com/office/drawing/2014/main" id="{31D6D6D9-9708-0280-935F-6766B0D39A7A}"/>
              </a:ext>
            </a:extLst>
          </p:cNvPr>
          <p:cNvSpPr txBox="1"/>
          <p:nvPr/>
        </p:nvSpPr>
        <p:spPr>
          <a:xfrm>
            <a:off x="3177620" y="5335893"/>
            <a:ext cx="1838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5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Diagnostic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2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3%</a:t>
            </a:r>
          </a:p>
        </p:txBody>
      </p:sp>
      <p:sp>
        <p:nvSpPr>
          <p:cNvPr id="9" name="CasellaDiTesto 8">
            <a:extLst>
              <a:ext uri="{FF2B5EF4-FFF2-40B4-BE49-F238E27FC236}">
                <a16:creationId xmlns:a16="http://schemas.microsoft.com/office/drawing/2014/main" id="{A5905B9B-30A7-2986-F640-6932CCC4C114}"/>
              </a:ext>
            </a:extLst>
          </p:cNvPr>
          <p:cNvSpPr txBox="1"/>
          <p:nvPr/>
        </p:nvSpPr>
        <p:spPr>
          <a:xfrm>
            <a:off x="7779226" y="5335893"/>
            <a:ext cx="1838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50" b="0" i="0" u="none" strike="noStrike" kern="1200" cap="none" spc="0" normalizeH="0" baseline="0" noProof="0" dirty="0">
                <a:ln>
                  <a:noFill/>
                </a:ln>
                <a:solidFill>
                  <a:srgbClr val="143F59"/>
                </a:solidFill>
                <a:effectLst/>
                <a:uLnTx/>
                <a:uFillTx/>
                <a:latin typeface="Roboto" panose="02000000000000000000" pitchFamily="2" charset="0"/>
                <a:ea typeface="Roboto" panose="02000000000000000000" pitchFamily="2" charset="0"/>
                <a:cs typeface="+mn-cs"/>
              </a:rPr>
              <a:t>Italy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250" b="1" i="0" u="none" strike="noStrike" kern="1200" cap="none" spc="0" normalizeH="0" baseline="0" noProof="0" dirty="0">
                <a:ln>
                  <a:noFill/>
                </a:ln>
                <a:solidFill>
                  <a:srgbClr val="F5333F"/>
                </a:solidFill>
                <a:effectLst/>
                <a:uLnTx/>
                <a:uFillTx/>
                <a:latin typeface="Roboto" panose="02000000000000000000" pitchFamily="2" charset="0"/>
                <a:ea typeface="Roboto" panose="02000000000000000000" pitchFamily="2" charset="0"/>
                <a:cs typeface="+mn-cs"/>
              </a:rPr>
              <a:t>19%</a:t>
            </a:r>
          </a:p>
        </p:txBody>
      </p:sp>
      <p:sp>
        <p:nvSpPr>
          <p:cNvPr id="5" name="Rettangolo con angoli arrotondati 4">
            <a:extLst>
              <a:ext uri="{FF2B5EF4-FFF2-40B4-BE49-F238E27FC236}">
                <a16:creationId xmlns:a16="http://schemas.microsoft.com/office/drawing/2014/main" id="{B4836B57-BB0B-2A55-1B71-64128AE2832F}"/>
              </a:ext>
            </a:extLst>
          </p:cNvPr>
          <p:cNvSpPr/>
          <p:nvPr/>
        </p:nvSpPr>
        <p:spPr>
          <a:xfrm>
            <a:off x="1837291" y="1291821"/>
            <a:ext cx="1785091" cy="142874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Lst>
            <a:ahLst/>
            <a:cxnLst>
              <a:cxn ang="0">
                <a:pos x="connsiteX0" y="connsiteY0"/>
              </a:cxn>
              <a:cxn ang="0">
                <a:pos x="connsiteX1" y="connsiteY1"/>
              </a:cxn>
              <a:cxn ang="0">
                <a:pos x="connsiteX2" y="connsiteY2"/>
              </a:cxn>
              <a:cxn ang="0">
                <a:pos x="connsiteX3" y="connsiteY3"/>
              </a:cxn>
            </a:cxnLst>
            <a:rect l="l" t="t" r="r" b="b"/>
            <a:pathLst>
              <a:path w="1785091" h="1428744">
                <a:moveTo>
                  <a:pt x="0" y="1428744"/>
                </a:moveTo>
                <a:lnTo>
                  <a:pt x="0" y="285756"/>
                </a:lnTo>
                <a:cubicBezTo>
                  <a:pt x="0" y="127937"/>
                  <a:pt x="127937" y="0"/>
                  <a:pt x="285756" y="0"/>
                </a:cubicBezTo>
                <a:lnTo>
                  <a:pt x="1785091"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ttangolo con angoli arrotondati 4">
            <a:extLst>
              <a:ext uri="{FF2B5EF4-FFF2-40B4-BE49-F238E27FC236}">
                <a16:creationId xmlns:a16="http://schemas.microsoft.com/office/drawing/2014/main" id="{CD47FF77-3EC9-5C9F-7D4E-B1BD686701A8}"/>
              </a:ext>
            </a:extLst>
          </p:cNvPr>
          <p:cNvSpPr/>
          <p:nvPr/>
        </p:nvSpPr>
        <p:spPr>
          <a:xfrm>
            <a:off x="6522409" y="1291821"/>
            <a:ext cx="1482532" cy="142874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482532"/>
              <a:gd name="connsiteY0" fmla="*/ 1428744 h 1428744"/>
              <a:gd name="connsiteX1" fmla="*/ 0 w 1482532"/>
              <a:gd name="connsiteY1" fmla="*/ 285756 h 1428744"/>
              <a:gd name="connsiteX2" fmla="*/ 285756 w 1482532"/>
              <a:gd name="connsiteY2" fmla="*/ 0 h 1428744"/>
              <a:gd name="connsiteX3" fmla="*/ 1482532 w 1482532"/>
              <a:gd name="connsiteY3" fmla="*/ 0 h 1428744"/>
            </a:gdLst>
            <a:ahLst/>
            <a:cxnLst>
              <a:cxn ang="0">
                <a:pos x="connsiteX0" y="connsiteY0"/>
              </a:cxn>
              <a:cxn ang="0">
                <a:pos x="connsiteX1" y="connsiteY1"/>
              </a:cxn>
              <a:cxn ang="0">
                <a:pos x="connsiteX2" y="connsiteY2"/>
              </a:cxn>
              <a:cxn ang="0">
                <a:pos x="connsiteX3" y="connsiteY3"/>
              </a:cxn>
            </a:cxnLst>
            <a:rect l="l" t="t" r="r" b="b"/>
            <a:pathLst>
              <a:path w="1482532" h="1428744">
                <a:moveTo>
                  <a:pt x="0" y="1428744"/>
                </a:moveTo>
                <a:lnTo>
                  <a:pt x="0" y="285756"/>
                </a:lnTo>
                <a:cubicBezTo>
                  <a:pt x="0" y="127937"/>
                  <a:pt x="127937" y="0"/>
                  <a:pt x="285756" y="0"/>
                </a:cubicBezTo>
                <a:lnTo>
                  <a:pt x="1482532"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ttangolo con angoli arrotondati 4">
            <a:extLst>
              <a:ext uri="{FF2B5EF4-FFF2-40B4-BE49-F238E27FC236}">
                <a16:creationId xmlns:a16="http://schemas.microsoft.com/office/drawing/2014/main" id="{2B087A70-6B3A-E306-0226-A6C1CD63B1BE}"/>
              </a:ext>
            </a:extLst>
          </p:cNvPr>
          <p:cNvSpPr/>
          <p:nvPr/>
        </p:nvSpPr>
        <p:spPr>
          <a:xfrm rot="10800000" flipH="1">
            <a:off x="3096628" y="4675723"/>
            <a:ext cx="1274103" cy="142874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ttangolo con angoli arrotondati 4">
            <a:extLst>
              <a:ext uri="{FF2B5EF4-FFF2-40B4-BE49-F238E27FC236}">
                <a16:creationId xmlns:a16="http://schemas.microsoft.com/office/drawing/2014/main" id="{DAF8B54E-EF63-A36A-0F6A-823227F2BB91}"/>
              </a:ext>
            </a:extLst>
          </p:cNvPr>
          <p:cNvSpPr/>
          <p:nvPr/>
        </p:nvSpPr>
        <p:spPr>
          <a:xfrm rot="10800000" flipH="1">
            <a:off x="7621563" y="4675723"/>
            <a:ext cx="1274103" cy="142874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5693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9"/>
        <p:cNvGrpSpPr/>
        <p:nvPr/>
      </p:nvGrpSpPr>
      <p:grpSpPr>
        <a:xfrm>
          <a:off x="0" y="0"/>
          <a:ext cx="0" cy="0"/>
          <a:chOff x="0" y="0"/>
          <a:chExt cx="0" cy="0"/>
        </a:xfrm>
      </p:grpSpPr>
      <p:sp>
        <p:nvSpPr>
          <p:cNvPr id="430" name="Google Shape;430;p10"/>
          <p:cNvSpPr/>
          <p:nvPr/>
        </p:nvSpPr>
        <p:spPr>
          <a:xfrm>
            <a:off x="5226508" y="6063215"/>
            <a:ext cx="979500" cy="329938"/>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431" name="Google Shape;431;p10"/>
          <p:cNvSpPr txBox="1"/>
          <p:nvPr/>
        </p:nvSpPr>
        <p:spPr>
          <a:xfrm>
            <a:off x="254523" y="488787"/>
            <a:ext cx="7682845" cy="6386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143F59"/>
              </a:buClr>
              <a:buSzPts val="3550"/>
              <a:buFont typeface="Roboto Light"/>
              <a:buNone/>
              <a:tabLst/>
              <a:defRPr/>
            </a:pPr>
            <a:r>
              <a:rPr kumimoji="0" lang="it-IT" sz="3550" b="0" i="0" u="none" strike="noStrike" kern="0" cap="none" spc="0" normalizeH="0" baseline="0" noProof="0" dirty="0">
                <a:ln>
                  <a:noFill/>
                </a:ln>
                <a:solidFill>
                  <a:srgbClr val="143F59"/>
                </a:solidFill>
                <a:effectLst/>
                <a:uLnTx/>
                <a:uFillTx/>
                <a:latin typeface="Roboto Light"/>
                <a:ea typeface="Roboto Light"/>
                <a:cs typeface="Roboto Light"/>
                <a:sym typeface="Roboto Light"/>
              </a:rPr>
              <a:t>Menarini Group: Therapeutic Areas</a:t>
            </a:r>
            <a:endParaRPr kumimoji="0" sz="1700" b="1" i="0" u="none" strike="noStrike" kern="0" cap="none" spc="0" normalizeH="0" baseline="0" noProof="0" dirty="0">
              <a:ln>
                <a:noFill/>
              </a:ln>
              <a:solidFill>
                <a:srgbClr val="4D4D4D"/>
              </a:solidFill>
              <a:effectLst/>
              <a:uLnTx/>
              <a:uFillTx/>
              <a:latin typeface="Roboto Light"/>
              <a:ea typeface="Roboto Light"/>
              <a:cs typeface="Roboto Light"/>
              <a:sym typeface="Roboto Light"/>
            </a:endParaRPr>
          </a:p>
        </p:txBody>
      </p:sp>
      <p:pic>
        <p:nvPicPr>
          <p:cNvPr id="434" name="Google Shape;434;p10"/>
          <p:cNvPicPr preferRelativeResize="0"/>
          <p:nvPr/>
        </p:nvPicPr>
        <p:blipFill>
          <a:blip r:embed="rId4">
            <a:alphaModFix/>
          </a:blip>
          <a:stretch>
            <a:fillRect/>
          </a:stretch>
        </p:blipFill>
        <p:spPr>
          <a:xfrm>
            <a:off x="2853925" y="6613400"/>
            <a:ext cx="6484147" cy="183987"/>
          </a:xfrm>
          <a:prstGeom prst="rect">
            <a:avLst/>
          </a:prstGeom>
          <a:noFill/>
          <a:ln>
            <a:noFill/>
          </a:ln>
        </p:spPr>
      </p:pic>
      <p:graphicFrame>
        <p:nvGraphicFramePr>
          <p:cNvPr id="6" name="Grafico 5">
            <a:extLst>
              <a:ext uri="{FF2B5EF4-FFF2-40B4-BE49-F238E27FC236}">
                <a16:creationId xmlns:a16="http://schemas.microsoft.com/office/drawing/2014/main" id="{288C5FCF-2B65-40D4-A738-7FFCCEAD2E49}"/>
              </a:ext>
            </a:extLst>
          </p:cNvPr>
          <p:cNvGraphicFramePr>
            <a:graphicFrameLocks/>
          </p:cNvGraphicFramePr>
          <p:nvPr>
            <p:extLst>
              <p:ext uri="{D42A27DB-BD31-4B8C-83A1-F6EECF244321}">
                <p14:modId xmlns:p14="http://schemas.microsoft.com/office/powerpoint/2010/main" val="1997711855"/>
              </p:ext>
            </p:extLst>
          </p:nvPr>
        </p:nvGraphicFramePr>
        <p:xfrm>
          <a:off x="2827517" y="2250874"/>
          <a:ext cx="6029611" cy="3272527"/>
        </p:xfrm>
        <a:graphic>
          <a:graphicData uri="http://schemas.openxmlformats.org/drawingml/2006/chart">
            <c:chart xmlns:c="http://schemas.openxmlformats.org/drawingml/2006/chart" xmlns:r="http://schemas.openxmlformats.org/officeDocument/2006/relationships" r:id="rId5"/>
          </a:graphicData>
        </a:graphic>
      </p:graphicFrame>
      <p:sp>
        <p:nvSpPr>
          <p:cNvPr id="7" name="CasellaDiTesto 6">
            <a:extLst>
              <a:ext uri="{FF2B5EF4-FFF2-40B4-BE49-F238E27FC236}">
                <a16:creationId xmlns:a16="http://schemas.microsoft.com/office/drawing/2014/main" id="{3FA68A0E-2DD0-4FC5-81C4-569F51E98FA9}"/>
              </a:ext>
            </a:extLst>
          </p:cNvPr>
          <p:cNvSpPr txBox="1"/>
          <p:nvPr/>
        </p:nvSpPr>
        <p:spPr>
          <a:xfrm>
            <a:off x="254523" y="1127423"/>
            <a:ext cx="1851681"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700" i="0" u="none" strike="noStrike" kern="1200" cap="none" spc="0" normalizeH="0" baseline="0" noProof="0" dirty="0">
                <a:ln>
                  <a:noFill/>
                </a:ln>
                <a:solidFill>
                  <a:srgbClr val="4D4D4D"/>
                </a:solidFill>
                <a:effectLst/>
                <a:uLnTx/>
                <a:uFillTx/>
                <a:latin typeface="Roboto Light" panose="02000000000000000000" pitchFamily="2" charset="0"/>
                <a:ea typeface="Roboto Light" panose="02000000000000000000" pitchFamily="2" charset="0"/>
                <a:cs typeface="Arial"/>
                <a:sym typeface="Helvetica Neue"/>
              </a:rPr>
              <a:t>WORDWIDE</a:t>
            </a:r>
          </a:p>
        </p:txBody>
      </p:sp>
      <p:sp>
        <p:nvSpPr>
          <p:cNvPr id="8" name="CasellaDiTesto 7">
            <a:extLst>
              <a:ext uri="{FF2B5EF4-FFF2-40B4-BE49-F238E27FC236}">
                <a16:creationId xmlns:a16="http://schemas.microsoft.com/office/drawing/2014/main" id="{C7184821-1F6C-46DD-9643-24ED737C014C}"/>
              </a:ext>
            </a:extLst>
          </p:cNvPr>
          <p:cNvSpPr txBox="1"/>
          <p:nvPr/>
        </p:nvSpPr>
        <p:spPr>
          <a:xfrm>
            <a:off x="7425948" y="1688409"/>
            <a:ext cx="1696298"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Cardiovascular</a:t>
            </a:r>
          </a:p>
        </p:txBody>
      </p:sp>
      <p:sp>
        <p:nvSpPr>
          <p:cNvPr id="9" name="CasellaDiTesto 8">
            <a:extLst>
              <a:ext uri="{FF2B5EF4-FFF2-40B4-BE49-F238E27FC236}">
                <a16:creationId xmlns:a16="http://schemas.microsoft.com/office/drawing/2014/main" id="{E87233E8-D2D1-4CBA-BD8A-5CBF886E53CB}"/>
              </a:ext>
            </a:extLst>
          </p:cNvPr>
          <p:cNvSpPr txBox="1"/>
          <p:nvPr/>
        </p:nvSpPr>
        <p:spPr>
          <a:xfrm>
            <a:off x="8016036" y="5080329"/>
            <a:ext cx="1348446"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Respiratory</a:t>
            </a:r>
          </a:p>
        </p:txBody>
      </p:sp>
      <p:sp>
        <p:nvSpPr>
          <p:cNvPr id="10" name="CasellaDiTesto 9">
            <a:extLst>
              <a:ext uri="{FF2B5EF4-FFF2-40B4-BE49-F238E27FC236}">
                <a16:creationId xmlns:a16="http://schemas.microsoft.com/office/drawing/2014/main" id="{284E7FD3-80F5-4C33-8FE0-4CF3523088BE}"/>
              </a:ext>
            </a:extLst>
          </p:cNvPr>
          <p:cNvSpPr txBox="1"/>
          <p:nvPr/>
        </p:nvSpPr>
        <p:spPr>
          <a:xfrm>
            <a:off x="4142287" y="5391378"/>
            <a:ext cx="1136850"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Oncology</a:t>
            </a:r>
          </a:p>
        </p:txBody>
      </p:sp>
      <p:sp>
        <p:nvSpPr>
          <p:cNvPr id="11" name="CasellaDiTesto 10">
            <a:extLst>
              <a:ext uri="{FF2B5EF4-FFF2-40B4-BE49-F238E27FC236}">
                <a16:creationId xmlns:a16="http://schemas.microsoft.com/office/drawing/2014/main" id="{2D3B54E2-E009-436A-A53C-3C60CADB2D63}"/>
              </a:ext>
            </a:extLst>
          </p:cNvPr>
          <p:cNvSpPr txBox="1"/>
          <p:nvPr/>
        </p:nvSpPr>
        <p:spPr>
          <a:xfrm>
            <a:off x="2384013" y="4792731"/>
            <a:ext cx="1071127"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Diabetes</a:t>
            </a:r>
          </a:p>
        </p:txBody>
      </p:sp>
      <p:sp>
        <p:nvSpPr>
          <p:cNvPr id="12" name="CasellaDiTesto 11">
            <a:extLst>
              <a:ext uri="{FF2B5EF4-FFF2-40B4-BE49-F238E27FC236}">
                <a16:creationId xmlns:a16="http://schemas.microsoft.com/office/drawing/2014/main" id="{B07E246F-7642-467C-A051-06BBEF1EA6DF}"/>
              </a:ext>
            </a:extLst>
          </p:cNvPr>
          <p:cNvSpPr txBox="1"/>
          <p:nvPr/>
        </p:nvSpPr>
        <p:spPr>
          <a:xfrm>
            <a:off x="2473954" y="2789655"/>
            <a:ext cx="636713"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a:buClr>
                <a:srgbClr val="000000"/>
              </a:buClr>
              <a:defRPr/>
            </a:pPr>
            <a:r>
              <a:rPr lang="it-IT" sz="1750" b="1" dirty="0">
                <a:latin typeface="Roboto" panose="02000000000000000000" pitchFamily="2" charset="0"/>
                <a:ea typeface="Roboto" panose="02000000000000000000" pitchFamily="2" charset="0"/>
                <a:sym typeface="Arial"/>
              </a:rPr>
              <a:t>Pain</a:t>
            </a:r>
          </a:p>
        </p:txBody>
      </p:sp>
      <p:sp>
        <p:nvSpPr>
          <p:cNvPr id="13" name="CasellaDiTesto 12">
            <a:extLst>
              <a:ext uri="{FF2B5EF4-FFF2-40B4-BE49-F238E27FC236}">
                <a16:creationId xmlns:a16="http://schemas.microsoft.com/office/drawing/2014/main" id="{7CAA5C47-B140-46FF-8C50-5393741EEED1}"/>
              </a:ext>
            </a:extLst>
          </p:cNvPr>
          <p:cNvSpPr txBox="1"/>
          <p:nvPr/>
        </p:nvSpPr>
        <p:spPr>
          <a:xfrm>
            <a:off x="3389488" y="1981208"/>
            <a:ext cx="859531"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Gastro</a:t>
            </a:r>
          </a:p>
        </p:txBody>
      </p:sp>
      <p:sp>
        <p:nvSpPr>
          <p:cNvPr id="14" name="CasellaDiTesto 13">
            <a:extLst>
              <a:ext uri="{FF2B5EF4-FFF2-40B4-BE49-F238E27FC236}">
                <a16:creationId xmlns:a16="http://schemas.microsoft.com/office/drawing/2014/main" id="{13072EBC-0B69-4361-8ED4-A988119C4C5A}"/>
              </a:ext>
            </a:extLst>
          </p:cNvPr>
          <p:cNvSpPr txBox="1"/>
          <p:nvPr/>
        </p:nvSpPr>
        <p:spPr>
          <a:xfrm>
            <a:off x="4727644" y="1704712"/>
            <a:ext cx="854721" cy="361637"/>
          </a:xfrm>
          <a:prstGeom prst="rect">
            <a:avLst/>
          </a:prstGeom>
          <a:noFill/>
        </p:spPr>
        <p:txBody>
          <a:bodyPr wrap="none" rtlCol="0">
            <a:spAutoFit/>
          </a:bodyPr>
          <a:lstStyle>
            <a:defPPr marR="0" lvl="0" algn="l" rtl="0">
              <a:lnSpc>
                <a:spcPct val="100000"/>
              </a:lnSpc>
              <a:spcBef>
                <a:spcPts val="0"/>
              </a:spcBef>
              <a:spcAft>
                <a:spcPts val="0"/>
              </a:spcAft>
            </a:defPPr>
            <a:lvl1pPr>
              <a:defRPr sz="1100">
                <a:solidFill>
                  <a:srgbClr val="143F59"/>
                </a:solidFill>
                <a:latin typeface="Roboto Light"/>
                <a:ea typeface="Roboto Light"/>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t-IT" sz="1750" b="1" dirty="0">
                <a:latin typeface="Roboto" panose="02000000000000000000" pitchFamily="2" charset="0"/>
                <a:ea typeface="Roboto" panose="02000000000000000000" pitchFamily="2" charset="0"/>
                <a:sym typeface="Arial"/>
              </a:rPr>
              <a:t>Others</a:t>
            </a:r>
          </a:p>
        </p:txBody>
      </p:sp>
      <p:sp>
        <p:nvSpPr>
          <p:cNvPr id="15" name="CasellaDiTesto 14">
            <a:extLst>
              <a:ext uri="{FF2B5EF4-FFF2-40B4-BE49-F238E27FC236}">
                <a16:creationId xmlns:a16="http://schemas.microsoft.com/office/drawing/2014/main" id="{7B58BE85-F5DE-4413-BDB5-CD39C08D6BA8}"/>
              </a:ext>
            </a:extLst>
          </p:cNvPr>
          <p:cNvSpPr txBox="1"/>
          <p:nvPr/>
        </p:nvSpPr>
        <p:spPr>
          <a:xfrm>
            <a:off x="9415604" y="6605590"/>
            <a:ext cx="9795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Slide 9 of 17</a:t>
            </a:r>
          </a:p>
        </p:txBody>
      </p:sp>
      <p:sp>
        <p:nvSpPr>
          <p:cNvPr id="2" name="Rettangolo 1">
            <a:extLst>
              <a:ext uri="{FF2B5EF4-FFF2-40B4-BE49-F238E27FC236}">
                <a16:creationId xmlns:a16="http://schemas.microsoft.com/office/drawing/2014/main" id="{CFACED35-1C30-4B99-9297-C4C77F747CFC}"/>
              </a:ext>
            </a:extLst>
          </p:cNvPr>
          <p:cNvSpPr/>
          <p:nvPr/>
        </p:nvSpPr>
        <p:spPr>
          <a:xfrm>
            <a:off x="8679883" y="5371271"/>
            <a:ext cx="671979"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17,7%</a:t>
            </a:r>
          </a:p>
        </p:txBody>
      </p:sp>
      <p:sp>
        <p:nvSpPr>
          <p:cNvPr id="16" name="Rettangolo 15">
            <a:extLst>
              <a:ext uri="{FF2B5EF4-FFF2-40B4-BE49-F238E27FC236}">
                <a16:creationId xmlns:a16="http://schemas.microsoft.com/office/drawing/2014/main" id="{29A6A291-C998-4A89-B73E-936FAAA28E90}"/>
              </a:ext>
            </a:extLst>
          </p:cNvPr>
          <p:cNvSpPr/>
          <p:nvPr/>
        </p:nvSpPr>
        <p:spPr>
          <a:xfrm>
            <a:off x="4591989" y="5677212"/>
            <a:ext cx="671979"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15,5%</a:t>
            </a:r>
          </a:p>
        </p:txBody>
      </p:sp>
      <p:sp>
        <p:nvSpPr>
          <p:cNvPr id="17" name="Rettangolo 16">
            <a:extLst>
              <a:ext uri="{FF2B5EF4-FFF2-40B4-BE49-F238E27FC236}">
                <a16:creationId xmlns:a16="http://schemas.microsoft.com/office/drawing/2014/main" id="{FE24DCFB-F67C-4572-8662-4C9B49A3A77D}"/>
              </a:ext>
            </a:extLst>
          </p:cNvPr>
          <p:cNvSpPr/>
          <p:nvPr/>
        </p:nvSpPr>
        <p:spPr>
          <a:xfrm>
            <a:off x="2551965" y="3071836"/>
            <a:ext cx="671979"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10,9%</a:t>
            </a:r>
          </a:p>
        </p:txBody>
      </p:sp>
      <p:sp>
        <p:nvSpPr>
          <p:cNvPr id="18" name="Rettangolo 17">
            <a:extLst>
              <a:ext uri="{FF2B5EF4-FFF2-40B4-BE49-F238E27FC236}">
                <a16:creationId xmlns:a16="http://schemas.microsoft.com/office/drawing/2014/main" id="{D51FB5B3-718A-4DEB-AB5D-4D6C9F57E26F}"/>
              </a:ext>
            </a:extLst>
          </p:cNvPr>
          <p:cNvSpPr/>
          <p:nvPr/>
        </p:nvSpPr>
        <p:spPr>
          <a:xfrm>
            <a:off x="3710601" y="2280682"/>
            <a:ext cx="569387"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6,8%</a:t>
            </a:r>
          </a:p>
        </p:txBody>
      </p:sp>
      <p:sp>
        <p:nvSpPr>
          <p:cNvPr id="19" name="Rettangolo 18">
            <a:extLst>
              <a:ext uri="{FF2B5EF4-FFF2-40B4-BE49-F238E27FC236}">
                <a16:creationId xmlns:a16="http://schemas.microsoft.com/office/drawing/2014/main" id="{60EE4F54-8D64-4045-99CA-CF44566A1C02}"/>
              </a:ext>
            </a:extLst>
          </p:cNvPr>
          <p:cNvSpPr/>
          <p:nvPr/>
        </p:nvSpPr>
        <p:spPr>
          <a:xfrm>
            <a:off x="5079426" y="1972353"/>
            <a:ext cx="569387"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9,9%</a:t>
            </a:r>
          </a:p>
        </p:txBody>
      </p:sp>
      <p:sp>
        <p:nvSpPr>
          <p:cNvPr id="20" name="Rettangolo 19">
            <a:extLst>
              <a:ext uri="{FF2B5EF4-FFF2-40B4-BE49-F238E27FC236}">
                <a16:creationId xmlns:a16="http://schemas.microsoft.com/office/drawing/2014/main" id="{08D55AF0-ED68-4848-8E59-E4C0BA28CF0F}"/>
              </a:ext>
            </a:extLst>
          </p:cNvPr>
          <p:cNvSpPr/>
          <p:nvPr/>
        </p:nvSpPr>
        <p:spPr>
          <a:xfrm>
            <a:off x="2803305" y="5051916"/>
            <a:ext cx="671979" cy="307777"/>
          </a:xfrm>
          <a:prstGeom prst="rect">
            <a:avLst/>
          </a:prstGeom>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defRPr/>
            </a:pPr>
            <a:r>
              <a:rPr lang="it-IT" sz="1400" b="1" dirty="0">
                <a:solidFill>
                  <a:srgbClr val="F5333F"/>
                </a:solidFill>
                <a:latin typeface="Roboto" panose="02000000000000000000" pitchFamily="2" charset="0"/>
                <a:ea typeface="Roboto" panose="02000000000000000000" pitchFamily="2" charset="0"/>
              </a:rPr>
              <a:t>11,8%</a:t>
            </a:r>
          </a:p>
        </p:txBody>
      </p:sp>
      <p:sp>
        <p:nvSpPr>
          <p:cNvPr id="21" name="Rettangolo con angoli arrotondati 4">
            <a:extLst>
              <a:ext uri="{FF2B5EF4-FFF2-40B4-BE49-F238E27FC236}">
                <a16:creationId xmlns:a16="http://schemas.microsoft.com/office/drawing/2014/main" id="{5C76ED0E-29AE-451B-999C-521A14AA27A9}"/>
              </a:ext>
            </a:extLst>
          </p:cNvPr>
          <p:cNvSpPr/>
          <p:nvPr/>
        </p:nvSpPr>
        <p:spPr>
          <a:xfrm rot="10800000" flipH="1">
            <a:off x="7425948" y="3984834"/>
            <a:ext cx="1856240" cy="1756506"/>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Rettangolo con angoli arrotondati 4">
            <a:extLst>
              <a:ext uri="{FF2B5EF4-FFF2-40B4-BE49-F238E27FC236}">
                <a16:creationId xmlns:a16="http://schemas.microsoft.com/office/drawing/2014/main" id="{1B554B72-9FB5-4F4C-9E95-88B1EDB4031E}"/>
              </a:ext>
            </a:extLst>
          </p:cNvPr>
          <p:cNvSpPr/>
          <p:nvPr/>
        </p:nvSpPr>
        <p:spPr>
          <a:xfrm rot="10800000">
            <a:off x="4224827" y="4484317"/>
            <a:ext cx="1211495" cy="1578898"/>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Rettangolo con angoli arrotondati 4">
            <a:extLst>
              <a:ext uri="{FF2B5EF4-FFF2-40B4-BE49-F238E27FC236}">
                <a16:creationId xmlns:a16="http://schemas.microsoft.com/office/drawing/2014/main" id="{A036A4E0-0002-4457-8DFA-54146398E51D}"/>
              </a:ext>
            </a:extLst>
          </p:cNvPr>
          <p:cNvSpPr/>
          <p:nvPr/>
        </p:nvSpPr>
        <p:spPr>
          <a:xfrm>
            <a:off x="6981102" y="1636402"/>
            <a:ext cx="2020980" cy="122894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Rettangolo con angoli arrotondati 4">
            <a:extLst>
              <a:ext uri="{FF2B5EF4-FFF2-40B4-BE49-F238E27FC236}">
                <a16:creationId xmlns:a16="http://schemas.microsoft.com/office/drawing/2014/main" id="{DA5E7556-F331-48F4-A103-CE06C2453B90}"/>
              </a:ext>
            </a:extLst>
          </p:cNvPr>
          <p:cNvSpPr/>
          <p:nvPr/>
        </p:nvSpPr>
        <p:spPr>
          <a:xfrm flipH="1">
            <a:off x="2356344" y="2763172"/>
            <a:ext cx="1342531" cy="508139"/>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5" name="Rettangolo con angoli arrotondati 4">
            <a:extLst>
              <a:ext uri="{FF2B5EF4-FFF2-40B4-BE49-F238E27FC236}">
                <a16:creationId xmlns:a16="http://schemas.microsoft.com/office/drawing/2014/main" id="{8A74BFF8-EB80-458A-83F8-928D62938E66}"/>
              </a:ext>
            </a:extLst>
          </p:cNvPr>
          <p:cNvSpPr/>
          <p:nvPr/>
        </p:nvSpPr>
        <p:spPr>
          <a:xfrm flipH="1">
            <a:off x="4660647" y="1703397"/>
            <a:ext cx="988716" cy="1068486"/>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6" name="Rettangolo con angoli arrotondati 4">
            <a:extLst>
              <a:ext uri="{FF2B5EF4-FFF2-40B4-BE49-F238E27FC236}">
                <a16:creationId xmlns:a16="http://schemas.microsoft.com/office/drawing/2014/main" id="{F54FC376-A752-4B4A-8391-6C79B5C7951A}"/>
              </a:ext>
            </a:extLst>
          </p:cNvPr>
          <p:cNvSpPr/>
          <p:nvPr/>
        </p:nvSpPr>
        <p:spPr>
          <a:xfrm flipH="1">
            <a:off x="3397590" y="1972354"/>
            <a:ext cx="1071126" cy="795364"/>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8" name="Rettangolo con angoli arrotondati 4">
            <a:extLst>
              <a:ext uri="{FF2B5EF4-FFF2-40B4-BE49-F238E27FC236}">
                <a16:creationId xmlns:a16="http://schemas.microsoft.com/office/drawing/2014/main" id="{1D862C8E-3F12-4602-B392-3E9662DA12EF}"/>
              </a:ext>
            </a:extLst>
          </p:cNvPr>
          <p:cNvSpPr/>
          <p:nvPr/>
        </p:nvSpPr>
        <p:spPr>
          <a:xfrm rot="10800000">
            <a:off x="2421863" y="3858170"/>
            <a:ext cx="1211495" cy="1578898"/>
          </a:xfrm>
          <a:custGeom>
            <a:avLst/>
            <a:gdLst>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714500 w 1714500"/>
              <a:gd name="connsiteY4" fmla="*/ 1428744 h 1714500"/>
              <a:gd name="connsiteX5" fmla="*/ 1428744 w 1714500"/>
              <a:gd name="connsiteY5" fmla="*/ 1714500 h 1714500"/>
              <a:gd name="connsiteX6" fmla="*/ 285756 w 1714500"/>
              <a:gd name="connsiteY6" fmla="*/ 1714500 h 1714500"/>
              <a:gd name="connsiteX7" fmla="*/ 0 w 1714500"/>
              <a:gd name="connsiteY7" fmla="*/ 1428744 h 1714500"/>
              <a:gd name="connsiteX8" fmla="*/ 0 w 1714500"/>
              <a:gd name="connsiteY8"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1428744 w 1714500"/>
              <a:gd name="connsiteY4" fmla="*/ 1714500 h 1714500"/>
              <a:gd name="connsiteX5" fmla="*/ 285756 w 1714500"/>
              <a:gd name="connsiteY5" fmla="*/ 1714500 h 1714500"/>
              <a:gd name="connsiteX6" fmla="*/ 0 w 1714500"/>
              <a:gd name="connsiteY6" fmla="*/ 1428744 h 1714500"/>
              <a:gd name="connsiteX7" fmla="*/ 0 w 1714500"/>
              <a:gd name="connsiteY7" fmla="*/ 285756 h 1714500"/>
              <a:gd name="connsiteX0" fmla="*/ 0 w 1714500"/>
              <a:gd name="connsiteY0" fmla="*/ 285756 h 1714500"/>
              <a:gd name="connsiteX1" fmla="*/ 285756 w 1714500"/>
              <a:gd name="connsiteY1" fmla="*/ 0 h 1714500"/>
              <a:gd name="connsiteX2" fmla="*/ 1428744 w 1714500"/>
              <a:gd name="connsiteY2" fmla="*/ 0 h 1714500"/>
              <a:gd name="connsiteX3" fmla="*/ 1714500 w 1714500"/>
              <a:gd name="connsiteY3" fmla="*/ 285756 h 1714500"/>
              <a:gd name="connsiteX4" fmla="*/ 285756 w 1714500"/>
              <a:gd name="connsiteY4" fmla="*/ 1714500 h 1714500"/>
              <a:gd name="connsiteX5" fmla="*/ 0 w 1714500"/>
              <a:gd name="connsiteY5" fmla="*/ 1428744 h 1714500"/>
              <a:gd name="connsiteX6" fmla="*/ 0 w 1714500"/>
              <a:gd name="connsiteY6" fmla="*/ 285756 h 1714500"/>
              <a:gd name="connsiteX0" fmla="*/ 285756 w 1714500"/>
              <a:gd name="connsiteY0" fmla="*/ 1714500 h 1805940"/>
              <a:gd name="connsiteX1" fmla="*/ 0 w 1714500"/>
              <a:gd name="connsiteY1" fmla="*/ 1428744 h 1805940"/>
              <a:gd name="connsiteX2" fmla="*/ 0 w 1714500"/>
              <a:gd name="connsiteY2" fmla="*/ 285756 h 1805940"/>
              <a:gd name="connsiteX3" fmla="*/ 285756 w 1714500"/>
              <a:gd name="connsiteY3" fmla="*/ 0 h 1805940"/>
              <a:gd name="connsiteX4" fmla="*/ 1428744 w 1714500"/>
              <a:gd name="connsiteY4" fmla="*/ 0 h 1805940"/>
              <a:gd name="connsiteX5" fmla="*/ 1714500 w 1714500"/>
              <a:gd name="connsiteY5" fmla="*/ 285756 h 1805940"/>
              <a:gd name="connsiteX6" fmla="*/ 377196 w 1714500"/>
              <a:gd name="connsiteY6" fmla="*/ 1805940 h 180594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6" fmla="*/ 740267 w 1714500"/>
              <a:gd name="connsiteY6" fmla="*/ 1664746 h 1714500"/>
              <a:gd name="connsiteX0" fmla="*/ 285756 w 1714500"/>
              <a:gd name="connsiteY0" fmla="*/ 1714500 h 1714500"/>
              <a:gd name="connsiteX1" fmla="*/ 0 w 1714500"/>
              <a:gd name="connsiteY1" fmla="*/ 1428744 h 1714500"/>
              <a:gd name="connsiteX2" fmla="*/ 0 w 1714500"/>
              <a:gd name="connsiteY2" fmla="*/ 285756 h 1714500"/>
              <a:gd name="connsiteX3" fmla="*/ 285756 w 1714500"/>
              <a:gd name="connsiteY3" fmla="*/ 0 h 1714500"/>
              <a:gd name="connsiteX4" fmla="*/ 1428744 w 1714500"/>
              <a:gd name="connsiteY4" fmla="*/ 0 h 1714500"/>
              <a:gd name="connsiteX5" fmla="*/ 1714500 w 1714500"/>
              <a:gd name="connsiteY5" fmla="*/ 285756 h 1714500"/>
              <a:gd name="connsiteX0" fmla="*/ 285756 w 1428744"/>
              <a:gd name="connsiteY0" fmla="*/ 1714500 h 1714500"/>
              <a:gd name="connsiteX1" fmla="*/ 0 w 1428744"/>
              <a:gd name="connsiteY1" fmla="*/ 1428744 h 1714500"/>
              <a:gd name="connsiteX2" fmla="*/ 0 w 1428744"/>
              <a:gd name="connsiteY2" fmla="*/ 285756 h 1714500"/>
              <a:gd name="connsiteX3" fmla="*/ 285756 w 1428744"/>
              <a:gd name="connsiteY3" fmla="*/ 0 h 1714500"/>
              <a:gd name="connsiteX4" fmla="*/ 1428744 w 1428744"/>
              <a:gd name="connsiteY4" fmla="*/ 0 h 1714500"/>
              <a:gd name="connsiteX0" fmla="*/ 0 w 1428744"/>
              <a:gd name="connsiteY0" fmla="*/ 1428744 h 1428744"/>
              <a:gd name="connsiteX1" fmla="*/ 0 w 1428744"/>
              <a:gd name="connsiteY1" fmla="*/ 285756 h 1428744"/>
              <a:gd name="connsiteX2" fmla="*/ 285756 w 1428744"/>
              <a:gd name="connsiteY2" fmla="*/ 0 h 1428744"/>
              <a:gd name="connsiteX3" fmla="*/ 1428744 w 1428744"/>
              <a:gd name="connsiteY3" fmla="*/ 0 h 1428744"/>
              <a:gd name="connsiteX0" fmla="*/ 0 w 1785091"/>
              <a:gd name="connsiteY0" fmla="*/ 1428744 h 1428744"/>
              <a:gd name="connsiteX1" fmla="*/ 0 w 1785091"/>
              <a:gd name="connsiteY1" fmla="*/ 285756 h 1428744"/>
              <a:gd name="connsiteX2" fmla="*/ 285756 w 1785091"/>
              <a:gd name="connsiteY2" fmla="*/ 0 h 1428744"/>
              <a:gd name="connsiteX3" fmla="*/ 1785091 w 1785091"/>
              <a:gd name="connsiteY3" fmla="*/ 0 h 1428744"/>
              <a:gd name="connsiteX0" fmla="*/ 0 w 1274103"/>
              <a:gd name="connsiteY0" fmla="*/ 1428744 h 1428744"/>
              <a:gd name="connsiteX1" fmla="*/ 0 w 1274103"/>
              <a:gd name="connsiteY1" fmla="*/ 285756 h 1428744"/>
              <a:gd name="connsiteX2" fmla="*/ 285756 w 1274103"/>
              <a:gd name="connsiteY2" fmla="*/ 0 h 1428744"/>
              <a:gd name="connsiteX3" fmla="*/ 1274103 w 1274103"/>
              <a:gd name="connsiteY3" fmla="*/ 0 h 1428744"/>
            </a:gdLst>
            <a:ahLst/>
            <a:cxnLst>
              <a:cxn ang="0">
                <a:pos x="connsiteX0" y="connsiteY0"/>
              </a:cxn>
              <a:cxn ang="0">
                <a:pos x="connsiteX1" y="connsiteY1"/>
              </a:cxn>
              <a:cxn ang="0">
                <a:pos x="connsiteX2" y="connsiteY2"/>
              </a:cxn>
              <a:cxn ang="0">
                <a:pos x="connsiteX3" y="connsiteY3"/>
              </a:cxn>
            </a:cxnLst>
            <a:rect l="l" t="t" r="r" b="b"/>
            <a:pathLst>
              <a:path w="1274103" h="1428744">
                <a:moveTo>
                  <a:pt x="0" y="1428744"/>
                </a:moveTo>
                <a:lnTo>
                  <a:pt x="0" y="285756"/>
                </a:lnTo>
                <a:cubicBezTo>
                  <a:pt x="0" y="127937"/>
                  <a:pt x="127937" y="0"/>
                  <a:pt x="285756" y="0"/>
                </a:cubicBezTo>
                <a:lnTo>
                  <a:pt x="1274103" y="0"/>
                </a:lnTo>
              </a:path>
            </a:pathLst>
          </a:custGeom>
          <a:noFill/>
          <a:ln w="6350">
            <a:solidFill>
              <a:srgbClr val="F5333F"/>
            </a:solidFill>
            <a:headEnd type="oval" w="med" len="med"/>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9" name="Rettangolo 28">
            <a:extLst>
              <a:ext uri="{FF2B5EF4-FFF2-40B4-BE49-F238E27FC236}">
                <a16:creationId xmlns:a16="http://schemas.microsoft.com/office/drawing/2014/main" id="{6DBA6F42-29B5-4153-B631-3D194E34BD0A}"/>
              </a:ext>
            </a:extLst>
          </p:cNvPr>
          <p:cNvSpPr/>
          <p:nvPr/>
        </p:nvSpPr>
        <p:spPr>
          <a:xfrm>
            <a:off x="8528602" y="2004723"/>
            <a:ext cx="671979" cy="307777"/>
          </a:xfrm>
          <a:prstGeom prst="rect">
            <a:avLst/>
          </a:prstGeom>
        </p:spPr>
        <p:txBody>
          <a:bodyPr wrap="none">
            <a:spAutoFit/>
          </a:bodyPr>
          <a:lstStyle/>
          <a:p>
            <a:pPr lvl="0">
              <a:defRPr/>
            </a:pPr>
            <a:r>
              <a:rPr lang="it-IT" sz="1400" b="1" dirty="0">
                <a:solidFill>
                  <a:srgbClr val="F5333F"/>
                </a:solidFill>
                <a:latin typeface="Roboto" panose="02000000000000000000" pitchFamily="2" charset="0"/>
                <a:ea typeface="Roboto" panose="02000000000000000000" pitchFamily="2" charset="0"/>
              </a:rPr>
              <a:t>27,3%</a:t>
            </a:r>
          </a:p>
        </p:txBody>
      </p:sp>
    </p:spTree>
    <p:extLst>
      <p:ext uri="{BB962C8B-B14F-4D97-AF65-F5344CB8AC3E}">
        <p14:creationId xmlns:p14="http://schemas.microsoft.com/office/powerpoint/2010/main" val="17478082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3233</TotalTime>
  <Words>2091</Words>
  <Application>Microsoft Office PowerPoint</Application>
  <PresentationFormat>Widescreen</PresentationFormat>
  <Paragraphs>379</Paragraphs>
  <Slides>20</Slides>
  <Notes>4</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20</vt:i4>
      </vt:variant>
    </vt:vector>
  </HeadingPairs>
  <TitlesOfParts>
    <vt:vector size="30" baseType="lpstr">
      <vt:lpstr>Aptos</vt:lpstr>
      <vt:lpstr>Helvetica Neue</vt:lpstr>
      <vt:lpstr>Arial</vt:lpstr>
      <vt:lpstr>Wingdings</vt:lpstr>
      <vt:lpstr>Arimo</vt:lpstr>
      <vt:lpstr>Roboto Condensed</vt:lpstr>
      <vt:lpstr>Roboto</vt:lpstr>
      <vt:lpstr>Roboto Light</vt:lpstr>
      <vt:lpstr>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Massimiliano Scafoglieri</dc:creator>
  <cp:lastModifiedBy>Stefano Menghinello</cp:lastModifiedBy>
  <cp:revision>252</cp:revision>
  <cp:lastPrinted>2026-06-15T13:23:47Z</cp:lastPrinted>
  <dcterms:created xsi:type="dcterms:W3CDTF">2025-02-24T14:22:19Z</dcterms:created>
  <dcterms:modified xsi:type="dcterms:W3CDTF">2026-06-16T09:11:23Z</dcterms:modified>
</cp:coreProperties>
</file>